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Lst>
  <p:sldSz cx="18288000" cy="10287000"/>
  <p:notesSz cx="6858000" cy="9144000"/>
  <p:embeddedFontLst>
    <p:embeddedFont>
      <p:font typeface="Calibri" panose="020F0502020204030204" pitchFamily="34" charset="0"/>
      <p:regular r:id="rId25"/>
      <p:bold r:id="rId26"/>
      <p:italic r:id="rId27"/>
      <p:boldItalic r:id="rId28"/>
    </p:embeddedFont>
    <p:embeddedFont>
      <p:font typeface="Roboto" panose="02000000000000000000" pitchFamily="2" charset="0"/>
      <p:regular r:id="rId29"/>
    </p:embeddedFont>
    <p:embeddedFont>
      <p:font typeface="Roboto Bold" panose="02000000000000000000" pitchFamily="2" charset="0"/>
      <p:regular r:id="rId30"/>
      <p:bold r:id="rId31"/>
    </p:embeddedFont>
    <p:embeddedFont>
      <p:font typeface="Roboto Condensed" panose="02000000000000000000" pitchFamily="2" charset="0"/>
      <p:regular r:id="rId32"/>
    </p:embeddedFont>
    <p:embeddedFont>
      <p:font typeface="Roboto Condensed Bold" panose="02000000000000000000" pitchFamily="2" charset="0"/>
      <p:regular r:id="rId33"/>
      <p:bold r:id="rId34"/>
    </p:embeddedFont>
    <p:embeddedFont>
      <p:font typeface="Roboto Italics" panose="02000000000000000000" pitchFamily="2" charset="0"/>
      <p:regular r:id="rId35"/>
      <p:italic r:id="rId3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autoAdjust="0"/>
    <p:restoredTop sz="94653" autoAdjust="0"/>
  </p:normalViewPr>
  <p:slideViewPr>
    <p:cSldViewPr>
      <p:cViewPr varScale="1">
        <p:scale>
          <a:sx n="75" d="100"/>
          <a:sy n="75" d="100"/>
        </p:scale>
        <p:origin x="520" y="1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font" Target="fonts/font10.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36" Type="http://schemas.openxmlformats.org/officeDocument/2006/relationships/font" Target="fonts/font1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15.09.2020</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71B2431-D351-4C6E-A3CF-9DFAC0E3E050}" type="slidenum">
              <a:rPr lang="cs-CZ" smtClean="0"/>
              <a:t>1</a:t>
            </a:fld>
            <a:endParaRPr lang="cs-CZ"/>
          </a:p>
        </p:txBody>
      </p:sp>
    </p:spTree>
    <p:extLst>
      <p:ext uri="{BB962C8B-B14F-4D97-AF65-F5344CB8AC3E}">
        <p14:creationId xmlns:p14="http://schemas.microsoft.com/office/powerpoint/2010/main" val="29279190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15.09.2020</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Researchers using the field experiment model often rely on non-probability samples (using Amazon's Mechanical Turk -- MTurk -- sample management system), and web-based surveys administered via Qualtrics, Google Forms, Survey Monkey, or LimeSurvey. </a:t>
            </a:r>
          </a:p>
          <a:p>
            <a:pPr lvl="0"/>
            <a:endParaRPr lang="en-US"/>
          </a:p>
          <a:p>
            <a:pPr lvl="0"/>
            <a:r>
              <a:rPr lang="en-US"/>
              <a:t>To increase external validity, researchers often use post-stratification weights (or multilevel regression -- within groups of the quota matrix -- with post-stratification) to match the characteristics of a desired population.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19</a:t>
            </a:fld>
            <a:endParaRPr lang="cs-CZ"/>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15.09.2020</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20</a:t>
            </a:fld>
            <a:endParaRPr lang="cs-CZ"/>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15.09.2020</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some problems with validity in experiments is that subjects/participants may react differently in the post-test simply because they are being asked again, even if their attitudes/beliefs are unchanged.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21</a:t>
            </a:fld>
            <a:endParaRPr lang="cs-CZ"/>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71B2431-D351-4C6E-A3CF-9DFAC0E3E050}" type="slidenum">
              <a:rPr lang="cs-CZ" smtClean="0"/>
              <a:t>2</a:t>
            </a:fld>
            <a:endParaRPr lang="cs-CZ"/>
          </a:p>
        </p:txBody>
      </p:sp>
    </p:spTree>
    <p:extLst>
      <p:ext uri="{BB962C8B-B14F-4D97-AF65-F5344CB8AC3E}">
        <p14:creationId xmlns:p14="http://schemas.microsoft.com/office/powerpoint/2010/main" val="29427794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15.09.2020</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some problems with validity in experiments is that subjects/participants may react differently in the post-test simply because they are being asked again, even if their attitudes/beliefs are unchanged.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6</a:t>
            </a:fld>
            <a:endParaRPr lang="cs-CZ"/>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15.09.2020</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1: having control groups allows us to see if there are effects of the experiment itself. If both groups change in the same direction and to the same degree... then those changes ARE NOT the result of the stimulus. </a:t>
            </a:r>
          </a:p>
          <a:p>
            <a:pPr lvl="0"/>
            <a:endParaRPr lang="en-US"/>
          </a:p>
          <a:p>
            <a:pPr lvl="0"/>
            <a:r>
              <a:rPr lang="en-US"/>
              <a:t>2: there is the possibility of the hawthorne effect, wherein groups change as a result of being studied... such that the experimental group experiences changes after exposed to the stimulus... but even after stimulus is removed and still being studied, experimental group continues to change.. </a:t>
            </a:r>
          </a:p>
          <a:p>
            <a:pPr lvl="0"/>
            <a:endParaRPr lang="en-US"/>
          </a:p>
          <a:p>
            <a:pPr lvl="0"/>
            <a:r>
              <a:rPr lang="en-US"/>
              <a:t>3: Why introduce a placebo to the control group. In short, we want both groups to be similar in all respects... this means that both groups should be exposed to SOMETHING... either the experimental stimulus or something neutral (one that should NOT influence the outcome).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7</a:t>
            </a:fld>
            <a:endParaRPr lang="cs-CZ"/>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15.09.2020</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Although attempting to create probability samples is highly preferred/suggested, many researchers can't or don't do this... and many often rely on small samples of N=100 (50 per). </a:t>
            </a:r>
          </a:p>
          <a:p>
            <a:pPr lvl="0"/>
            <a:endParaRPr lang="en-US"/>
          </a:p>
          <a:p>
            <a:pPr lvl="0"/>
            <a:r>
              <a:rPr lang="en-US"/>
              <a:t>Because researchers cannot, or do not want to, attempt representativeness that would allow them to generalize the findings from their research to the population... and because non-response, in recent years, has been increasing (which leaves us more and more with non-probability samples), researchers focus instead on making sure the two groups look exactly alike in all respects... </a:t>
            </a:r>
          </a:p>
          <a:p>
            <a:pPr lvl="0"/>
            <a:endParaRPr lang="en-US"/>
          </a:p>
          <a:p>
            <a:pPr lvl="0"/>
            <a:r>
              <a:rPr lang="en-US"/>
              <a:t>to ensure similarity between experimental and control groups, researchers engage in random assignment to groups, and/or matching between groups.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12</a:t>
            </a:fld>
            <a:endParaRPr lang="cs-CZ"/>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15.09.2020</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quota matrix is an n*n matrix. the number of cells in the matrix is the multiple of the attributes within each relevant variable. </a:t>
            </a:r>
          </a:p>
          <a:p>
            <a:pPr lvl="0"/>
            <a:endParaRPr lang="en-US"/>
          </a:p>
          <a:p>
            <a:pPr lvl="0"/>
            <a:r>
              <a:rPr lang="en-US"/>
              <a:t>So if sex is 3 (male, female, other), race/ethnicity is 6 (white, black, latinx, asian, native, other), and political ideology is 3 (liberal, moderate, conservative), and you decide that these are the only three relevant characteristics for your study... then the quota matrix would be:</a:t>
            </a:r>
          </a:p>
          <a:p>
            <a:pPr lvl="0"/>
            <a:r>
              <a:rPr lang="en-US"/>
              <a:t>3*6*3 = 54 unique cells big.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15</a:t>
            </a:fld>
            <a:endParaRPr lang="cs-CZ"/>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15.09.2020</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Researchers should always attempt to get a probability sample, then randomize assignment to groups.</a:t>
            </a:r>
          </a:p>
          <a:p>
            <a:pPr lvl="0"/>
            <a:endParaRPr lang="en-US"/>
          </a:p>
          <a:p>
            <a:pPr lvl="0"/>
            <a:r>
              <a:rPr lang="en-US"/>
              <a:t>However, most cant... so if conducting experiments with non-probability samples, the researcher should try to their best to make groups look alike... and the best way is use randomization. Later, researchers could use post-stratification weights to make the non-probability sample "match" the population.</a:t>
            </a:r>
          </a:p>
          <a:p>
            <a:pPr lvl="0"/>
            <a:endParaRPr lang="en-US"/>
          </a:p>
          <a:p>
            <a:pPr lvl="0"/>
            <a:endParaRPr lang="en-US"/>
          </a:p>
          <a:p>
            <a:pPr lvl="0"/>
            <a:r>
              <a:rPr lang="en-US"/>
              <a:t>The last choice a researcher should use is matching for assignment. Matching is great when used as a post-stratification technique when trying to match the population by weighting the results. Hand picking who goes where in experiments introduces bias... which can simply be avoided through random assignment. </a:t>
            </a:r>
          </a:p>
          <a:p>
            <a:pPr lvl="0"/>
            <a:endParaRPr lang="en-US"/>
          </a:p>
          <a:p>
            <a:pPr lvl="0"/>
            <a:r>
              <a:rPr lang="en-US"/>
              <a:t>If stuck with non-probability samples, and stuck between random assignment and matching... choose random assignment. This is because, with matching, we can never truly know what a "relevant" characteristic or variable is. Moreover, most statistical tests assume randomization. Moreover, with large enough samples, random assignment will ensure equality between groups, as well as equality between full sample (experimental and control groups) and the population.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16</a:t>
            </a:fld>
            <a:endParaRPr lang="cs-CZ"/>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15.09.2020</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17</a:t>
            </a:fld>
            <a:endParaRPr lang="cs-CZ"/>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15.09.2020</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18</a:t>
            </a:fld>
            <a:endParaRPr lang="cs-CZ"/>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9/15/20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9/15/20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9/15/20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9/15/20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9/15/20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9/15/20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9/15/20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9/15/20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9/15/20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9/15/20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9/15/20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9/15/20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srcRect l="5054" t="5429" r="6003" b="5429"/>
          <a:stretch>
            <a:fillRect/>
          </a:stretch>
        </a:blipFill>
        <a:effectLst/>
      </p:bgPr>
    </p:bg>
    <p:spTree>
      <p:nvGrpSpPr>
        <p:cNvPr id="1" name=""/>
        <p:cNvGrpSpPr/>
        <p:nvPr/>
      </p:nvGrpSpPr>
      <p:grpSpPr>
        <a:xfrm>
          <a:off x="0" y="0"/>
          <a:ext cx="0" cy="0"/>
          <a:chOff x="0" y="0"/>
          <a:chExt cx="0" cy="0"/>
        </a:xfrm>
      </p:grpSpPr>
      <p:sp>
        <p:nvSpPr>
          <p:cNvPr id="2" name="TextBox 2"/>
          <p:cNvSpPr txBox="1"/>
          <p:nvPr/>
        </p:nvSpPr>
        <p:spPr>
          <a:xfrm>
            <a:off x="2604729" y="4444406"/>
            <a:ext cx="13078543" cy="1641475"/>
          </a:xfrm>
          <a:prstGeom prst="rect">
            <a:avLst/>
          </a:prstGeom>
        </p:spPr>
        <p:txBody>
          <a:bodyPr lIns="0" tIns="0" rIns="0" bIns="0" rtlCol="0" anchor="t">
            <a:spAutoFit/>
          </a:bodyPr>
          <a:lstStyle/>
          <a:p>
            <a:pPr algn="ctr">
              <a:lnSpc>
                <a:spcPts val="12650"/>
              </a:lnSpc>
            </a:pPr>
            <a:r>
              <a:rPr lang="en-US" sz="11500" spc="1299">
                <a:solidFill>
                  <a:srgbClr val="F2FAFF"/>
                </a:solidFill>
                <a:latin typeface="Roboto Condensed Bold"/>
              </a:rPr>
              <a:t>EXPERIMENTS</a:t>
            </a:r>
          </a:p>
        </p:txBody>
      </p:sp>
      <p:sp>
        <p:nvSpPr>
          <p:cNvPr id="3" name="TextBox 3"/>
          <p:cNvSpPr txBox="1"/>
          <p:nvPr/>
        </p:nvSpPr>
        <p:spPr>
          <a:xfrm>
            <a:off x="5943456" y="8715375"/>
            <a:ext cx="11315844" cy="542925"/>
          </a:xfrm>
          <a:prstGeom prst="rect">
            <a:avLst/>
          </a:prstGeom>
        </p:spPr>
        <p:txBody>
          <a:bodyPr lIns="0" tIns="0" rIns="0" bIns="0" rtlCol="0" anchor="t">
            <a:spAutoFit/>
          </a:bodyPr>
          <a:lstStyle/>
          <a:p>
            <a:pPr algn="r">
              <a:lnSpc>
                <a:spcPts val="4350"/>
              </a:lnSpc>
            </a:pPr>
            <a:r>
              <a:rPr lang="en-US" sz="3000" spc="75">
                <a:solidFill>
                  <a:srgbClr val="F2FAFF"/>
                </a:solidFill>
                <a:latin typeface="Roboto"/>
              </a:rPr>
              <a:t>PROFESSOR BURREL VANN JR</a:t>
            </a:r>
          </a:p>
        </p:txBody>
      </p:sp>
      <p:sp>
        <p:nvSpPr>
          <p:cNvPr id="4" name="TextBox 4"/>
          <p:cNvSpPr txBox="1"/>
          <p:nvPr/>
        </p:nvSpPr>
        <p:spPr>
          <a:xfrm>
            <a:off x="1028700" y="962025"/>
            <a:ext cx="2713265" cy="428625"/>
          </a:xfrm>
          <a:prstGeom prst="rect">
            <a:avLst/>
          </a:prstGeom>
        </p:spPr>
        <p:txBody>
          <a:bodyPr lIns="0" tIns="0" rIns="0" bIns="0" rtlCol="0" anchor="t">
            <a:spAutoFit/>
          </a:bodyPr>
          <a:lstStyle/>
          <a:p>
            <a:pPr>
              <a:lnSpc>
                <a:spcPts val="3479"/>
              </a:lnSpc>
            </a:pPr>
            <a:r>
              <a:rPr lang="en-US" sz="2400" spc="252">
                <a:solidFill>
                  <a:srgbClr val="F2FAFF"/>
                </a:solidFill>
                <a:latin typeface="Roboto"/>
              </a:rPr>
              <a:t>PA 604</a:t>
            </a:r>
          </a:p>
        </p:txBody>
      </p:sp>
      <p:sp>
        <p:nvSpPr>
          <p:cNvPr id="5" name="AutoShape 5"/>
          <p:cNvSpPr/>
          <p:nvPr/>
        </p:nvSpPr>
        <p:spPr>
          <a:xfrm>
            <a:off x="3736896" y="3562634"/>
            <a:ext cx="10843046" cy="82567"/>
          </a:xfrm>
          <a:prstGeom prst="rect">
            <a:avLst/>
          </a:prstGeom>
          <a:solidFill>
            <a:srgbClr val="F2FAFF"/>
          </a:solidFill>
        </p:spPr>
      </p:sp>
      <p:sp>
        <p:nvSpPr>
          <p:cNvPr id="6" name="AutoShape 6"/>
          <p:cNvSpPr/>
          <p:nvPr/>
        </p:nvSpPr>
        <p:spPr>
          <a:xfrm>
            <a:off x="3736896" y="6701621"/>
            <a:ext cx="10843046" cy="82567"/>
          </a:xfrm>
          <a:prstGeom prst="rect">
            <a:avLst/>
          </a:prstGeom>
          <a:solidFill>
            <a:srgbClr val="F2FAFF"/>
          </a:solidFill>
        </p:spPr>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rcRect l="12390" t="1262" r="13338" b="24301"/>
          <a:stretch>
            <a:fillRect/>
          </a:stretch>
        </a:blip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9144000" y="-1800817"/>
            <a:ext cx="13188948" cy="13188895"/>
            <a:chOff x="0" y="0"/>
            <a:chExt cx="6350025" cy="6350000"/>
          </a:xfrm>
        </p:grpSpPr>
        <p:sp>
          <p:nvSpPr>
            <p:cNvPr id="3" name="Freeform 3"/>
            <p:cNvSpPr/>
            <p:nvPr/>
          </p:nvSpPr>
          <p:spPr>
            <a:xfrm>
              <a:off x="0" y="0"/>
              <a:ext cx="6350026" cy="6350000"/>
            </a:xfrm>
            <a:custGeom>
              <a:avLst/>
              <a:gdLst/>
              <a:ahLst/>
              <a:cxnLst/>
              <a:rect l="l" t="t" r="r" b="b"/>
              <a:pathLst>
                <a:path w="6350026" h="6350000">
                  <a:moveTo>
                    <a:pt x="0" y="0"/>
                  </a:moveTo>
                  <a:lnTo>
                    <a:pt x="6350026" y="0"/>
                  </a:lnTo>
                  <a:lnTo>
                    <a:pt x="6350026" y="6350000"/>
                  </a:lnTo>
                  <a:lnTo>
                    <a:pt x="0" y="6350000"/>
                  </a:lnTo>
                  <a:close/>
                </a:path>
              </a:pathLst>
            </a:custGeom>
            <a:blipFill>
              <a:blip r:embed="rId3">
                <a:alphaModFix amt="19999"/>
              </a:blip>
              <a:stretch>
                <a:fillRect l="-49952"/>
              </a:stretch>
            </a:blipFill>
          </p:spPr>
        </p:sp>
      </p:grpSp>
      <p:grpSp>
        <p:nvGrpSpPr>
          <p:cNvPr id="4" name="Group 4"/>
          <p:cNvGrpSpPr/>
          <p:nvPr/>
        </p:nvGrpSpPr>
        <p:grpSpPr>
          <a:xfrm>
            <a:off x="-1661056" y="-518056"/>
            <a:ext cx="10805056" cy="10805056"/>
            <a:chOff x="0" y="0"/>
            <a:chExt cx="1913890" cy="1913890"/>
          </a:xfrm>
        </p:grpSpPr>
        <p:sp>
          <p:nvSpPr>
            <p:cNvPr id="5" name="Freeform 5"/>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FFFFFF"/>
            </a:solidFill>
          </p:spPr>
        </p:sp>
      </p:grpSp>
      <p:sp>
        <p:nvSpPr>
          <p:cNvPr id="6" name="TextBox 6"/>
          <p:cNvSpPr txBox="1"/>
          <p:nvPr/>
        </p:nvSpPr>
        <p:spPr>
          <a:xfrm>
            <a:off x="9570957" y="4205249"/>
            <a:ext cx="8115300" cy="1752677"/>
          </a:xfrm>
          <a:prstGeom prst="rect">
            <a:avLst/>
          </a:prstGeom>
        </p:spPr>
        <p:txBody>
          <a:bodyPr lIns="0" tIns="0" rIns="0" bIns="0" rtlCol="0" anchor="t">
            <a:spAutoFit/>
          </a:bodyPr>
          <a:lstStyle/>
          <a:p>
            <a:pPr algn="ctr">
              <a:lnSpc>
                <a:spcPts val="7099"/>
              </a:lnSpc>
            </a:pPr>
            <a:r>
              <a:rPr lang="en-US" sz="4896" spc="122">
                <a:solidFill>
                  <a:srgbClr val="F2FAFF"/>
                </a:solidFill>
                <a:latin typeface="Roboto Condensed Bold"/>
              </a:rPr>
              <a:t>THE DOUBLE-BLIND EXPERIMENT</a:t>
            </a:r>
          </a:p>
        </p:txBody>
      </p:sp>
      <p:sp>
        <p:nvSpPr>
          <p:cNvPr id="7" name="TextBox 7"/>
          <p:cNvSpPr txBox="1"/>
          <p:nvPr/>
        </p:nvSpPr>
        <p:spPr>
          <a:xfrm>
            <a:off x="1028700" y="3965831"/>
            <a:ext cx="6979861" cy="2391613"/>
          </a:xfrm>
          <a:prstGeom prst="rect">
            <a:avLst/>
          </a:prstGeom>
        </p:spPr>
        <p:txBody>
          <a:bodyPr lIns="0" tIns="0" rIns="0" bIns="0" rtlCol="0" anchor="t">
            <a:spAutoFit/>
          </a:bodyPr>
          <a:lstStyle/>
          <a:p>
            <a:pPr algn="ctr">
              <a:lnSpc>
                <a:spcPts val="4788"/>
              </a:lnSpc>
            </a:pPr>
            <a:r>
              <a:rPr lang="en-US" sz="3600" spc="28">
                <a:solidFill>
                  <a:srgbClr val="25A3C5"/>
                </a:solidFill>
                <a:latin typeface="Roboto"/>
              </a:rPr>
              <a:t>A version of the classical experiment in which neither the participants nor the researcher know who is in which group</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rcRect l="12390" t="1262" r="13338" b="24301"/>
          <a:stretch>
            <a:fillRect/>
          </a:stretch>
        </a:blipFill>
        <a:effectLst/>
      </p:bgPr>
    </p:bg>
    <p:spTree>
      <p:nvGrpSpPr>
        <p:cNvPr id="1" name=""/>
        <p:cNvGrpSpPr/>
        <p:nvPr/>
      </p:nvGrpSpPr>
      <p:grpSpPr>
        <a:xfrm>
          <a:off x="0" y="0"/>
          <a:ext cx="0" cy="0"/>
          <a:chOff x="0" y="0"/>
          <a:chExt cx="0" cy="0"/>
        </a:xfrm>
      </p:grpSpPr>
      <p:sp>
        <p:nvSpPr>
          <p:cNvPr id="2" name="TextBox 2"/>
          <p:cNvSpPr txBox="1"/>
          <p:nvPr/>
        </p:nvSpPr>
        <p:spPr>
          <a:xfrm>
            <a:off x="7711472" y="1134427"/>
            <a:ext cx="9547828" cy="4712970"/>
          </a:xfrm>
          <a:prstGeom prst="rect">
            <a:avLst/>
          </a:prstGeom>
        </p:spPr>
        <p:txBody>
          <a:bodyPr lIns="0" tIns="0" rIns="0" bIns="0" rtlCol="0" anchor="t">
            <a:spAutoFit/>
          </a:bodyPr>
          <a:lstStyle/>
          <a:p>
            <a:pPr algn="ctr">
              <a:lnSpc>
                <a:spcPts val="4200"/>
              </a:lnSpc>
            </a:pPr>
            <a:r>
              <a:rPr lang="en-US" sz="2800" spc="28">
                <a:solidFill>
                  <a:srgbClr val="FFFCFA"/>
                </a:solidFill>
                <a:latin typeface="Roboto"/>
              </a:rPr>
              <a:t>We want social research findings that are generalizable to the population. This means that the sample must be representative of the population.</a:t>
            </a:r>
          </a:p>
          <a:p>
            <a:pPr algn="ctr">
              <a:lnSpc>
                <a:spcPts val="4200"/>
              </a:lnSpc>
            </a:pPr>
            <a:endParaRPr lang="en-US" sz="2800" spc="28">
              <a:solidFill>
                <a:srgbClr val="FFFCFA"/>
              </a:solidFill>
              <a:latin typeface="Roboto"/>
            </a:endParaRPr>
          </a:p>
          <a:p>
            <a:pPr algn="ctr">
              <a:lnSpc>
                <a:spcPts val="4200"/>
              </a:lnSpc>
            </a:pPr>
            <a:endParaRPr lang="en-US" sz="2800" spc="28">
              <a:solidFill>
                <a:srgbClr val="FFFCFA"/>
              </a:solidFill>
              <a:latin typeface="Roboto"/>
            </a:endParaRPr>
          </a:p>
          <a:p>
            <a:pPr algn="ctr">
              <a:lnSpc>
                <a:spcPts val="4200"/>
              </a:lnSpc>
            </a:pPr>
            <a:r>
              <a:rPr lang="en-US" sz="2800" spc="28">
                <a:solidFill>
                  <a:srgbClr val="FFFCFA"/>
                </a:solidFill>
                <a:latin typeface="Roboto"/>
              </a:rPr>
              <a:t>However, because many researchers are university professors, their experiments tend to rely on undergraduate students as participants</a:t>
            </a:r>
          </a:p>
          <a:p>
            <a:pPr algn="ctr">
              <a:lnSpc>
                <a:spcPts val="4200"/>
              </a:lnSpc>
            </a:pPr>
            <a:endParaRPr lang="en-US" sz="2800" spc="28">
              <a:solidFill>
                <a:srgbClr val="FFFCFA"/>
              </a:solidFill>
              <a:latin typeface="Roboto"/>
            </a:endParaRPr>
          </a:p>
        </p:txBody>
      </p:sp>
      <p:sp>
        <p:nvSpPr>
          <p:cNvPr id="3" name="TextBox 3"/>
          <p:cNvSpPr txBox="1"/>
          <p:nvPr/>
        </p:nvSpPr>
        <p:spPr>
          <a:xfrm>
            <a:off x="7711472" y="7780973"/>
            <a:ext cx="9547828" cy="1569720"/>
          </a:xfrm>
          <a:prstGeom prst="rect">
            <a:avLst/>
          </a:prstGeom>
        </p:spPr>
        <p:txBody>
          <a:bodyPr lIns="0" tIns="0" rIns="0" bIns="0" rtlCol="0" anchor="t">
            <a:spAutoFit/>
          </a:bodyPr>
          <a:lstStyle/>
          <a:p>
            <a:pPr algn="ctr">
              <a:lnSpc>
                <a:spcPts val="4200"/>
              </a:lnSpc>
            </a:pPr>
            <a:r>
              <a:rPr lang="en-US" sz="2800" spc="28">
                <a:solidFill>
                  <a:srgbClr val="A3F6E2"/>
                </a:solidFill>
                <a:latin typeface="Roboto"/>
              </a:rPr>
              <a:t>How </a:t>
            </a:r>
            <a:r>
              <a:rPr lang="en-US" sz="2800" u="sng" spc="28">
                <a:solidFill>
                  <a:srgbClr val="A3F6E2"/>
                </a:solidFill>
                <a:latin typeface="Roboto"/>
              </a:rPr>
              <a:t>would</a:t>
            </a:r>
            <a:r>
              <a:rPr lang="en-US" sz="2800" spc="28">
                <a:solidFill>
                  <a:srgbClr val="A3F6E2"/>
                </a:solidFill>
                <a:latin typeface="Roboto"/>
              </a:rPr>
              <a:t> we ensure that our findings are generalizable? </a:t>
            </a:r>
          </a:p>
          <a:p>
            <a:pPr algn="ctr">
              <a:lnSpc>
                <a:spcPts val="4200"/>
              </a:lnSpc>
            </a:pPr>
            <a:endParaRPr lang="en-US" sz="2800" spc="28">
              <a:solidFill>
                <a:srgbClr val="A3F6E2"/>
              </a:solidFill>
              <a:latin typeface="Roboto"/>
            </a:endParaRPr>
          </a:p>
          <a:p>
            <a:pPr algn="ctr">
              <a:lnSpc>
                <a:spcPts val="4200"/>
              </a:lnSpc>
            </a:pPr>
            <a:r>
              <a:rPr lang="en-US" sz="2800" spc="28">
                <a:solidFill>
                  <a:srgbClr val="A3F6E2"/>
                </a:solidFill>
                <a:latin typeface="Roboto"/>
              </a:rPr>
              <a:t>If not possible, how do we ensure our findings are valid?</a:t>
            </a:r>
          </a:p>
        </p:txBody>
      </p:sp>
      <p:grpSp>
        <p:nvGrpSpPr>
          <p:cNvPr id="4" name="Group 4"/>
          <p:cNvGrpSpPr/>
          <p:nvPr/>
        </p:nvGrpSpPr>
        <p:grpSpPr>
          <a:xfrm>
            <a:off x="-3813299" y="-518056"/>
            <a:ext cx="10805056" cy="10805056"/>
            <a:chOff x="0" y="0"/>
            <a:chExt cx="1913890" cy="1913890"/>
          </a:xfrm>
        </p:grpSpPr>
        <p:sp>
          <p:nvSpPr>
            <p:cNvPr id="5" name="Freeform 5"/>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FFFFFF"/>
            </a:solidFill>
          </p:spPr>
        </p:sp>
      </p:grpSp>
      <p:sp>
        <p:nvSpPr>
          <p:cNvPr id="6" name="TextBox 6"/>
          <p:cNvSpPr txBox="1"/>
          <p:nvPr/>
        </p:nvSpPr>
        <p:spPr>
          <a:xfrm>
            <a:off x="1028700" y="1047750"/>
            <a:ext cx="5230161" cy="2383236"/>
          </a:xfrm>
          <a:prstGeom prst="rect">
            <a:avLst/>
          </a:prstGeom>
        </p:spPr>
        <p:txBody>
          <a:bodyPr lIns="0" tIns="0" rIns="0" bIns="0" rtlCol="0" anchor="t">
            <a:spAutoFit/>
          </a:bodyPr>
          <a:lstStyle/>
          <a:p>
            <a:pPr marL="0" lvl="0" indent="0" algn="l">
              <a:lnSpc>
                <a:spcPts val="4704"/>
              </a:lnSpc>
            </a:pPr>
            <a:r>
              <a:rPr lang="en-US" sz="4200" spc="441">
                <a:solidFill>
                  <a:srgbClr val="25A3C5"/>
                </a:solidFill>
                <a:latin typeface="Roboto Condensed Bold"/>
              </a:rPr>
              <a:t>EXPERIMENT</a:t>
            </a:r>
            <a:r>
              <a:rPr lang="en-US" sz="4200" u="none" spc="441">
                <a:solidFill>
                  <a:srgbClr val="25A3C5"/>
                </a:solidFill>
                <a:latin typeface="Roboto Condensed Bold"/>
              </a:rPr>
              <a:t>S, </a:t>
            </a:r>
          </a:p>
          <a:p>
            <a:pPr marL="0" lvl="0" indent="0" algn="l">
              <a:lnSpc>
                <a:spcPts val="4704"/>
              </a:lnSpc>
            </a:pPr>
            <a:r>
              <a:rPr lang="en-US" sz="4200" u="none" spc="441">
                <a:solidFill>
                  <a:srgbClr val="25A3C5"/>
                </a:solidFill>
                <a:latin typeface="Roboto Condensed Bold"/>
              </a:rPr>
              <a:t>THE UNIVERSITY, AND GENERALIZABILITY</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srcRect l="12390" t="1262" r="13338" b="24301"/>
          <a:stretch>
            <a:fillRect/>
          </a:stretch>
        </a:blipFill>
        <a:effectLst/>
      </p:bgPr>
    </p:bg>
    <p:spTree>
      <p:nvGrpSpPr>
        <p:cNvPr id="1" name=""/>
        <p:cNvGrpSpPr/>
        <p:nvPr/>
      </p:nvGrpSpPr>
      <p:grpSpPr>
        <a:xfrm>
          <a:off x="0" y="0"/>
          <a:ext cx="0" cy="0"/>
          <a:chOff x="0" y="0"/>
          <a:chExt cx="0" cy="0"/>
        </a:xfrm>
      </p:grpSpPr>
      <p:sp>
        <p:nvSpPr>
          <p:cNvPr id="2" name="AutoShape 2"/>
          <p:cNvSpPr/>
          <p:nvPr/>
        </p:nvSpPr>
        <p:spPr>
          <a:xfrm>
            <a:off x="1941421" y="1901503"/>
            <a:ext cx="14405157" cy="6328097"/>
          </a:xfrm>
          <a:prstGeom prst="rect">
            <a:avLst/>
          </a:prstGeom>
          <a:solidFill>
            <a:srgbClr val="FFFCFA"/>
          </a:solidFill>
        </p:spPr>
      </p:sp>
      <p:grpSp>
        <p:nvGrpSpPr>
          <p:cNvPr id="3" name="Group 3"/>
          <p:cNvGrpSpPr/>
          <p:nvPr/>
        </p:nvGrpSpPr>
        <p:grpSpPr>
          <a:xfrm>
            <a:off x="9144000" y="3198464"/>
            <a:ext cx="6279599" cy="3734175"/>
            <a:chOff x="0" y="0"/>
            <a:chExt cx="8372798" cy="4978901"/>
          </a:xfrm>
        </p:grpSpPr>
        <p:sp>
          <p:nvSpPr>
            <p:cNvPr id="4" name="TextBox 4"/>
            <p:cNvSpPr txBox="1"/>
            <p:nvPr/>
          </p:nvSpPr>
          <p:spPr>
            <a:xfrm>
              <a:off x="0" y="-9525"/>
              <a:ext cx="8372798" cy="695325"/>
            </a:xfrm>
            <a:prstGeom prst="rect">
              <a:avLst/>
            </a:prstGeom>
          </p:spPr>
          <p:txBody>
            <a:bodyPr lIns="0" tIns="0" rIns="0" bIns="0" rtlCol="0" anchor="t">
              <a:spAutoFit/>
            </a:bodyPr>
            <a:lstStyle/>
            <a:p>
              <a:pPr>
                <a:lnSpc>
                  <a:spcPts val="4079"/>
                </a:lnSpc>
              </a:pPr>
              <a:r>
                <a:rPr lang="en-US" sz="3400" spc="170">
                  <a:solidFill>
                    <a:srgbClr val="25A3C5"/>
                  </a:solidFill>
                  <a:latin typeface="Roboto Condensed Bold"/>
                </a:rPr>
                <a:t>PROBABILITY SAMPLING</a:t>
              </a:r>
            </a:p>
          </p:txBody>
        </p:sp>
        <p:sp>
          <p:nvSpPr>
            <p:cNvPr id="5" name="TextBox 5"/>
            <p:cNvSpPr txBox="1"/>
            <p:nvPr/>
          </p:nvSpPr>
          <p:spPr>
            <a:xfrm>
              <a:off x="0" y="1117466"/>
              <a:ext cx="8372798" cy="3861435"/>
            </a:xfrm>
            <a:prstGeom prst="rect">
              <a:avLst/>
            </a:prstGeom>
          </p:spPr>
          <p:txBody>
            <a:bodyPr lIns="0" tIns="0" rIns="0" bIns="0" rtlCol="0" anchor="t">
              <a:spAutoFit/>
            </a:bodyPr>
            <a:lstStyle/>
            <a:p>
              <a:pPr>
                <a:lnSpc>
                  <a:spcPts val="4200"/>
                </a:lnSpc>
              </a:pPr>
              <a:r>
                <a:rPr lang="en-US" sz="2800" spc="28">
                  <a:solidFill>
                    <a:srgbClr val="25A3C5"/>
                  </a:solidFill>
                  <a:latin typeface="Roboto"/>
                </a:rPr>
                <a:t>Representative if:</a:t>
              </a:r>
            </a:p>
            <a:p>
              <a:pPr marL="453390" lvl="1" indent="-226695">
                <a:lnSpc>
                  <a:spcPts val="3150"/>
                </a:lnSpc>
                <a:buFont typeface="Arial"/>
                <a:buChar char="•"/>
              </a:pPr>
              <a:r>
                <a:rPr lang="en-US" sz="2100" spc="21">
                  <a:solidFill>
                    <a:srgbClr val="25A3C5"/>
                  </a:solidFill>
                  <a:latin typeface="Roboto"/>
                </a:rPr>
                <a:t>Sample size is large enough</a:t>
              </a:r>
            </a:p>
            <a:p>
              <a:pPr marL="453390" lvl="1" indent="-226695">
                <a:lnSpc>
                  <a:spcPts val="3150"/>
                </a:lnSpc>
                <a:buFont typeface="Arial"/>
                <a:buChar char="•"/>
              </a:pPr>
              <a:r>
                <a:rPr lang="en-US" sz="2100" spc="21">
                  <a:solidFill>
                    <a:srgbClr val="25A3C5"/>
                  </a:solidFill>
                  <a:latin typeface="Roboto"/>
                </a:rPr>
                <a:t>Entire sample of participants comes from probability sampling frame</a:t>
              </a:r>
            </a:p>
            <a:p>
              <a:pPr marL="453390" lvl="1" indent="-226695">
                <a:lnSpc>
                  <a:spcPts val="3150"/>
                </a:lnSpc>
                <a:buFont typeface="Arial"/>
                <a:buChar char="•"/>
              </a:pPr>
              <a:r>
                <a:rPr lang="en-US" sz="2100" spc="21">
                  <a:solidFill>
                    <a:srgbClr val="25A3C5"/>
                  </a:solidFill>
                  <a:latin typeface="Roboto"/>
                </a:rPr>
                <a:t>Each group (experimental and control) is drawn from participants based on probability sampling frame</a:t>
              </a:r>
            </a:p>
          </p:txBody>
        </p:sp>
      </p:grpSp>
      <p:sp>
        <p:nvSpPr>
          <p:cNvPr id="6" name="TextBox 6"/>
          <p:cNvSpPr txBox="1"/>
          <p:nvPr/>
        </p:nvSpPr>
        <p:spPr>
          <a:xfrm>
            <a:off x="2836630" y="4000500"/>
            <a:ext cx="5366875" cy="2266950"/>
          </a:xfrm>
          <a:prstGeom prst="rect">
            <a:avLst/>
          </a:prstGeom>
        </p:spPr>
        <p:txBody>
          <a:bodyPr lIns="0" tIns="0" rIns="0" bIns="0" rtlCol="0" anchor="t">
            <a:spAutoFit/>
          </a:bodyPr>
          <a:lstStyle/>
          <a:p>
            <a:pPr>
              <a:lnSpc>
                <a:spcPts val="7200"/>
              </a:lnSpc>
            </a:pPr>
            <a:r>
              <a:rPr lang="en-US" sz="6000" spc="-60">
                <a:solidFill>
                  <a:srgbClr val="25A3C5"/>
                </a:solidFill>
                <a:latin typeface="Roboto Bold"/>
              </a:rPr>
              <a:t>Selecting Participants</a:t>
            </a:r>
          </a:p>
          <a:p>
            <a:pPr>
              <a:lnSpc>
                <a:spcPts val="3360"/>
              </a:lnSpc>
            </a:pPr>
            <a:r>
              <a:rPr lang="en-US" sz="2800" spc="-28">
                <a:solidFill>
                  <a:srgbClr val="25A3C5"/>
                </a:solidFill>
                <a:latin typeface="Roboto Bold"/>
              </a:rPr>
              <a:t>(for representativeness)</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rcRect l="12390" t="1262" r="13338" b="24301"/>
          <a:stretch>
            <a:fillRect/>
          </a:stretch>
        </a:blipFill>
        <a:effectLst/>
      </p:bgPr>
    </p:bg>
    <p:spTree>
      <p:nvGrpSpPr>
        <p:cNvPr id="1" name=""/>
        <p:cNvGrpSpPr/>
        <p:nvPr/>
      </p:nvGrpSpPr>
      <p:grpSpPr>
        <a:xfrm>
          <a:off x="0" y="0"/>
          <a:ext cx="0" cy="0"/>
          <a:chOff x="0" y="0"/>
          <a:chExt cx="0" cy="0"/>
        </a:xfrm>
      </p:grpSpPr>
      <p:sp>
        <p:nvSpPr>
          <p:cNvPr id="2" name="AutoShape 2"/>
          <p:cNvSpPr/>
          <p:nvPr/>
        </p:nvSpPr>
        <p:spPr>
          <a:xfrm>
            <a:off x="1941421" y="1901503"/>
            <a:ext cx="14405157" cy="6328097"/>
          </a:xfrm>
          <a:prstGeom prst="rect">
            <a:avLst/>
          </a:prstGeom>
          <a:solidFill>
            <a:srgbClr val="FFFCFA"/>
          </a:solidFill>
        </p:spPr>
      </p:sp>
      <p:grpSp>
        <p:nvGrpSpPr>
          <p:cNvPr id="3" name="Group 3"/>
          <p:cNvGrpSpPr/>
          <p:nvPr/>
        </p:nvGrpSpPr>
        <p:grpSpPr>
          <a:xfrm>
            <a:off x="9144000" y="3074639"/>
            <a:ext cx="6279599" cy="3981825"/>
            <a:chOff x="0" y="0"/>
            <a:chExt cx="8372798" cy="5309101"/>
          </a:xfrm>
        </p:grpSpPr>
        <p:sp>
          <p:nvSpPr>
            <p:cNvPr id="4" name="TextBox 4"/>
            <p:cNvSpPr txBox="1"/>
            <p:nvPr/>
          </p:nvSpPr>
          <p:spPr>
            <a:xfrm>
              <a:off x="0" y="-9525"/>
              <a:ext cx="8372798" cy="695325"/>
            </a:xfrm>
            <a:prstGeom prst="rect">
              <a:avLst/>
            </a:prstGeom>
          </p:spPr>
          <p:txBody>
            <a:bodyPr lIns="0" tIns="0" rIns="0" bIns="0" rtlCol="0" anchor="t">
              <a:spAutoFit/>
            </a:bodyPr>
            <a:lstStyle/>
            <a:p>
              <a:pPr>
                <a:lnSpc>
                  <a:spcPts val="4079"/>
                </a:lnSpc>
              </a:pPr>
              <a:r>
                <a:rPr lang="en-US" sz="3400" spc="170">
                  <a:solidFill>
                    <a:srgbClr val="25A3C5"/>
                  </a:solidFill>
                  <a:latin typeface="Roboto Condensed Bold"/>
                </a:rPr>
                <a:t>RANDOM ASSIGNMENT</a:t>
              </a:r>
            </a:p>
          </p:txBody>
        </p:sp>
        <p:sp>
          <p:nvSpPr>
            <p:cNvPr id="5" name="TextBox 5"/>
            <p:cNvSpPr txBox="1"/>
            <p:nvPr/>
          </p:nvSpPr>
          <p:spPr>
            <a:xfrm>
              <a:off x="0" y="1117466"/>
              <a:ext cx="8372798" cy="4191635"/>
            </a:xfrm>
            <a:prstGeom prst="rect">
              <a:avLst/>
            </a:prstGeom>
          </p:spPr>
          <p:txBody>
            <a:bodyPr lIns="0" tIns="0" rIns="0" bIns="0" rtlCol="0" anchor="t">
              <a:spAutoFit/>
            </a:bodyPr>
            <a:lstStyle/>
            <a:p>
              <a:pPr>
                <a:lnSpc>
                  <a:spcPts val="4200"/>
                </a:lnSpc>
              </a:pPr>
              <a:r>
                <a:rPr lang="en-US" sz="2800" spc="28">
                  <a:solidFill>
                    <a:srgbClr val="25A3C5"/>
                  </a:solidFill>
                  <a:latin typeface="Roboto"/>
                </a:rPr>
                <a:t>Randomly assigning participants to either experimental group or control group</a:t>
              </a:r>
            </a:p>
            <a:p>
              <a:pPr marL="453390" lvl="1" indent="-226695">
                <a:lnSpc>
                  <a:spcPts val="3150"/>
                </a:lnSpc>
                <a:buFont typeface="Arial"/>
                <a:buChar char="•"/>
              </a:pPr>
              <a:r>
                <a:rPr lang="en-US" sz="2100" spc="21">
                  <a:solidFill>
                    <a:srgbClr val="25A3C5"/>
                  </a:solidFill>
                  <a:latin typeface="Roboto"/>
                </a:rPr>
                <a:t>Use random number generator to assign people to each group based on number</a:t>
              </a:r>
            </a:p>
            <a:p>
              <a:pPr marL="453390" lvl="1" indent="-226695">
                <a:lnSpc>
                  <a:spcPts val="3150"/>
                </a:lnSpc>
                <a:buFont typeface="Arial"/>
                <a:buChar char="•"/>
              </a:pPr>
              <a:r>
                <a:rPr lang="en-US" sz="2100" spc="21">
                  <a:solidFill>
                    <a:srgbClr val="25A3C5"/>
                  </a:solidFill>
                  <a:latin typeface="Roboto"/>
                </a:rPr>
                <a:t>Participants have equal chance of being in either group</a:t>
              </a:r>
            </a:p>
          </p:txBody>
        </p:sp>
      </p:grpSp>
      <p:sp>
        <p:nvSpPr>
          <p:cNvPr id="6" name="TextBox 6"/>
          <p:cNvSpPr txBox="1"/>
          <p:nvPr/>
        </p:nvSpPr>
        <p:spPr>
          <a:xfrm>
            <a:off x="2836630" y="4000500"/>
            <a:ext cx="5366875" cy="2266950"/>
          </a:xfrm>
          <a:prstGeom prst="rect">
            <a:avLst/>
          </a:prstGeom>
        </p:spPr>
        <p:txBody>
          <a:bodyPr lIns="0" tIns="0" rIns="0" bIns="0" rtlCol="0" anchor="t">
            <a:spAutoFit/>
          </a:bodyPr>
          <a:lstStyle/>
          <a:p>
            <a:pPr>
              <a:lnSpc>
                <a:spcPts val="7200"/>
              </a:lnSpc>
            </a:pPr>
            <a:r>
              <a:rPr lang="en-US" sz="6000" spc="-60">
                <a:solidFill>
                  <a:srgbClr val="25A3C5"/>
                </a:solidFill>
                <a:latin typeface="Roboto Bold"/>
              </a:rPr>
              <a:t>Selecting Participants</a:t>
            </a:r>
          </a:p>
          <a:p>
            <a:pPr>
              <a:lnSpc>
                <a:spcPts val="3360"/>
              </a:lnSpc>
            </a:pPr>
            <a:r>
              <a:rPr lang="en-US" sz="2800" spc="-28">
                <a:solidFill>
                  <a:srgbClr val="25A3C5"/>
                </a:solidFill>
                <a:latin typeface="Roboto Bold"/>
              </a:rPr>
              <a:t>(for similarity between groups)</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rcRect l="12390" t="1262" r="13338" b="24301"/>
          <a:stretch>
            <a:fillRect/>
          </a:stretch>
        </a:blipFill>
        <a:effectLst/>
      </p:bgPr>
    </p:bg>
    <p:spTree>
      <p:nvGrpSpPr>
        <p:cNvPr id="1" name=""/>
        <p:cNvGrpSpPr/>
        <p:nvPr/>
      </p:nvGrpSpPr>
      <p:grpSpPr>
        <a:xfrm>
          <a:off x="0" y="0"/>
          <a:ext cx="0" cy="0"/>
          <a:chOff x="0" y="0"/>
          <a:chExt cx="0" cy="0"/>
        </a:xfrm>
      </p:grpSpPr>
      <p:sp>
        <p:nvSpPr>
          <p:cNvPr id="2" name="AutoShape 2"/>
          <p:cNvSpPr/>
          <p:nvPr/>
        </p:nvSpPr>
        <p:spPr>
          <a:xfrm>
            <a:off x="1941421" y="1901503"/>
            <a:ext cx="14405157" cy="6328097"/>
          </a:xfrm>
          <a:prstGeom prst="rect">
            <a:avLst/>
          </a:prstGeom>
          <a:solidFill>
            <a:srgbClr val="FFFCFA"/>
          </a:solidFill>
        </p:spPr>
      </p:sp>
      <p:grpSp>
        <p:nvGrpSpPr>
          <p:cNvPr id="3" name="Group 3"/>
          <p:cNvGrpSpPr/>
          <p:nvPr/>
        </p:nvGrpSpPr>
        <p:grpSpPr>
          <a:xfrm>
            <a:off x="9144000" y="3074639"/>
            <a:ext cx="6279599" cy="3981825"/>
            <a:chOff x="0" y="0"/>
            <a:chExt cx="8372798" cy="5309101"/>
          </a:xfrm>
        </p:grpSpPr>
        <p:sp>
          <p:nvSpPr>
            <p:cNvPr id="4" name="TextBox 4"/>
            <p:cNvSpPr txBox="1"/>
            <p:nvPr/>
          </p:nvSpPr>
          <p:spPr>
            <a:xfrm>
              <a:off x="0" y="-9525"/>
              <a:ext cx="8372798" cy="695325"/>
            </a:xfrm>
            <a:prstGeom prst="rect">
              <a:avLst/>
            </a:prstGeom>
          </p:spPr>
          <p:txBody>
            <a:bodyPr lIns="0" tIns="0" rIns="0" bIns="0" rtlCol="0" anchor="t">
              <a:spAutoFit/>
            </a:bodyPr>
            <a:lstStyle/>
            <a:p>
              <a:pPr>
                <a:lnSpc>
                  <a:spcPts val="4079"/>
                </a:lnSpc>
              </a:pPr>
              <a:r>
                <a:rPr lang="en-US" sz="3400" spc="170">
                  <a:solidFill>
                    <a:srgbClr val="25A3C5"/>
                  </a:solidFill>
                  <a:latin typeface="Roboto Condensed Bold"/>
                </a:rPr>
                <a:t>QUOTA MATCHING*</a:t>
              </a:r>
            </a:p>
          </p:txBody>
        </p:sp>
        <p:sp>
          <p:nvSpPr>
            <p:cNvPr id="5" name="TextBox 5"/>
            <p:cNvSpPr txBox="1"/>
            <p:nvPr/>
          </p:nvSpPr>
          <p:spPr>
            <a:xfrm>
              <a:off x="0" y="1117466"/>
              <a:ext cx="8372798" cy="4191635"/>
            </a:xfrm>
            <a:prstGeom prst="rect">
              <a:avLst/>
            </a:prstGeom>
          </p:spPr>
          <p:txBody>
            <a:bodyPr lIns="0" tIns="0" rIns="0" bIns="0" rtlCol="0" anchor="t">
              <a:spAutoFit/>
            </a:bodyPr>
            <a:lstStyle/>
            <a:p>
              <a:pPr>
                <a:lnSpc>
                  <a:spcPts val="4200"/>
                </a:lnSpc>
              </a:pPr>
              <a:r>
                <a:rPr lang="en-US" sz="2800" spc="28">
                  <a:solidFill>
                    <a:srgbClr val="25A3C5"/>
                  </a:solidFill>
                  <a:latin typeface="Roboto"/>
                </a:rPr>
                <a:t>Selecting participants' group in attempt to match relevant characteristics across groups</a:t>
              </a:r>
            </a:p>
            <a:p>
              <a:pPr marL="453390" lvl="1" indent="-226695">
                <a:lnSpc>
                  <a:spcPts val="3150"/>
                </a:lnSpc>
                <a:buFont typeface="Arial"/>
                <a:buChar char="•"/>
              </a:pPr>
              <a:r>
                <a:rPr lang="en-US" sz="2100" spc="21">
                  <a:solidFill>
                    <a:srgbClr val="25A3C5"/>
                  </a:solidFill>
                  <a:latin typeface="Roboto"/>
                </a:rPr>
                <a:t>Create quota matrix of all relevant characteristics (e.g. sex, age, race, etc.)</a:t>
              </a:r>
            </a:p>
            <a:p>
              <a:pPr marL="453390" lvl="1" indent="-226695">
                <a:lnSpc>
                  <a:spcPts val="3150"/>
                </a:lnSpc>
                <a:buFont typeface="Arial"/>
                <a:buChar char="•"/>
              </a:pPr>
              <a:r>
                <a:rPr lang="en-US" sz="2100" spc="21">
                  <a:solidFill>
                    <a:srgbClr val="25A3C5"/>
                  </a:solidFill>
                  <a:latin typeface="Roboto"/>
                </a:rPr>
                <a:t>Divide total in each cell of quota matrix equally between experimental and control groups</a:t>
              </a:r>
            </a:p>
          </p:txBody>
        </p:sp>
      </p:grpSp>
      <p:sp>
        <p:nvSpPr>
          <p:cNvPr id="6" name="TextBox 6"/>
          <p:cNvSpPr txBox="1"/>
          <p:nvPr/>
        </p:nvSpPr>
        <p:spPr>
          <a:xfrm>
            <a:off x="2836630" y="4000500"/>
            <a:ext cx="5366875" cy="2266950"/>
          </a:xfrm>
          <a:prstGeom prst="rect">
            <a:avLst/>
          </a:prstGeom>
        </p:spPr>
        <p:txBody>
          <a:bodyPr lIns="0" tIns="0" rIns="0" bIns="0" rtlCol="0" anchor="t">
            <a:spAutoFit/>
          </a:bodyPr>
          <a:lstStyle/>
          <a:p>
            <a:pPr>
              <a:lnSpc>
                <a:spcPts val="7200"/>
              </a:lnSpc>
            </a:pPr>
            <a:r>
              <a:rPr lang="en-US" sz="6000" spc="-60">
                <a:solidFill>
                  <a:srgbClr val="25A3C5"/>
                </a:solidFill>
                <a:latin typeface="Roboto Bold"/>
              </a:rPr>
              <a:t>Selecting Participants</a:t>
            </a:r>
          </a:p>
          <a:p>
            <a:pPr>
              <a:lnSpc>
                <a:spcPts val="3360"/>
              </a:lnSpc>
            </a:pPr>
            <a:r>
              <a:rPr lang="en-US" sz="2800" spc="-28">
                <a:solidFill>
                  <a:srgbClr val="25A3C5"/>
                </a:solidFill>
                <a:latin typeface="Roboto Bold"/>
              </a:rPr>
              <a:t>(for similarity between groups)</a:t>
            </a:r>
          </a:p>
        </p:txBody>
      </p:sp>
      <p:sp>
        <p:nvSpPr>
          <p:cNvPr id="7" name="TextBox 7"/>
          <p:cNvSpPr txBox="1"/>
          <p:nvPr/>
        </p:nvSpPr>
        <p:spPr>
          <a:xfrm>
            <a:off x="8529153" y="8848725"/>
            <a:ext cx="7817426" cy="386715"/>
          </a:xfrm>
          <a:prstGeom prst="rect">
            <a:avLst/>
          </a:prstGeom>
        </p:spPr>
        <p:txBody>
          <a:bodyPr lIns="0" tIns="0" rIns="0" bIns="0" rtlCol="0" anchor="t">
            <a:spAutoFit/>
          </a:bodyPr>
          <a:lstStyle/>
          <a:p>
            <a:pPr algn="r">
              <a:lnSpc>
                <a:spcPts val="3150"/>
              </a:lnSpc>
            </a:pPr>
            <a:r>
              <a:rPr lang="en-US" sz="2100" spc="21">
                <a:solidFill>
                  <a:srgbClr val="FFFFFF"/>
                </a:solidFill>
                <a:latin typeface="Roboto"/>
              </a:rPr>
              <a:t>*least preferred method of participant selection</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srcRect l="12390" t="1262" r="13338" b="24301"/>
          <a:stretch>
            <a:fillRect/>
          </a:stretch>
        </a:blipFill>
        <a:effectLst/>
      </p:bgPr>
    </p:bg>
    <p:spTree>
      <p:nvGrpSpPr>
        <p:cNvPr id="1" name=""/>
        <p:cNvGrpSpPr/>
        <p:nvPr/>
      </p:nvGrpSpPr>
      <p:grpSpPr>
        <a:xfrm>
          <a:off x="0" y="0"/>
          <a:ext cx="0" cy="0"/>
          <a:chOff x="0" y="0"/>
          <a:chExt cx="0" cy="0"/>
        </a:xfrm>
      </p:grpSpPr>
      <p:sp>
        <p:nvSpPr>
          <p:cNvPr id="2" name="AutoShape 2"/>
          <p:cNvSpPr/>
          <p:nvPr/>
        </p:nvSpPr>
        <p:spPr>
          <a:xfrm>
            <a:off x="1941421" y="1901503"/>
            <a:ext cx="14405157" cy="6328097"/>
          </a:xfrm>
          <a:prstGeom prst="rect">
            <a:avLst/>
          </a:prstGeom>
          <a:solidFill>
            <a:srgbClr val="FFFCFA"/>
          </a:solidFill>
        </p:spPr>
      </p:sp>
      <p:pic>
        <p:nvPicPr>
          <p:cNvPr id="3" name="Picture 3"/>
          <p:cNvPicPr>
            <a:picLocks noChangeAspect="1"/>
          </p:cNvPicPr>
          <p:nvPr/>
        </p:nvPicPr>
        <p:blipFill>
          <a:blip r:embed="rId4"/>
          <a:srcRect/>
          <a:stretch>
            <a:fillRect/>
          </a:stretch>
        </p:blipFill>
        <p:spPr>
          <a:xfrm>
            <a:off x="8988237" y="4019550"/>
            <a:ext cx="6591125" cy="3460341"/>
          </a:xfrm>
          <a:prstGeom prst="rect">
            <a:avLst/>
          </a:prstGeom>
        </p:spPr>
      </p:pic>
      <p:sp>
        <p:nvSpPr>
          <p:cNvPr id="4" name="TextBox 4"/>
          <p:cNvSpPr txBox="1"/>
          <p:nvPr/>
        </p:nvSpPr>
        <p:spPr>
          <a:xfrm>
            <a:off x="9144000" y="2997486"/>
            <a:ext cx="6279599" cy="523875"/>
          </a:xfrm>
          <a:prstGeom prst="rect">
            <a:avLst/>
          </a:prstGeom>
        </p:spPr>
        <p:txBody>
          <a:bodyPr lIns="0" tIns="0" rIns="0" bIns="0" rtlCol="0" anchor="t">
            <a:spAutoFit/>
          </a:bodyPr>
          <a:lstStyle/>
          <a:p>
            <a:pPr>
              <a:lnSpc>
                <a:spcPts val="4079"/>
              </a:lnSpc>
            </a:pPr>
            <a:r>
              <a:rPr lang="en-US" sz="3400" spc="170">
                <a:solidFill>
                  <a:srgbClr val="25A3C5"/>
                </a:solidFill>
                <a:latin typeface="Roboto Condensed Bold"/>
              </a:rPr>
              <a:t>QUOTA MATCHING*</a:t>
            </a:r>
          </a:p>
        </p:txBody>
      </p:sp>
      <p:sp>
        <p:nvSpPr>
          <p:cNvPr id="5" name="TextBox 5"/>
          <p:cNvSpPr txBox="1"/>
          <p:nvPr/>
        </p:nvSpPr>
        <p:spPr>
          <a:xfrm>
            <a:off x="2836630" y="4000500"/>
            <a:ext cx="5366875" cy="2266950"/>
          </a:xfrm>
          <a:prstGeom prst="rect">
            <a:avLst/>
          </a:prstGeom>
        </p:spPr>
        <p:txBody>
          <a:bodyPr lIns="0" tIns="0" rIns="0" bIns="0" rtlCol="0" anchor="t">
            <a:spAutoFit/>
          </a:bodyPr>
          <a:lstStyle/>
          <a:p>
            <a:pPr>
              <a:lnSpc>
                <a:spcPts val="7200"/>
              </a:lnSpc>
            </a:pPr>
            <a:r>
              <a:rPr lang="en-US" sz="6000" spc="-60">
                <a:solidFill>
                  <a:srgbClr val="25A3C5"/>
                </a:solidFill>
                <a:latin typeface="Roboto Bold"/>
              </a:rPr>
              <a:t>Selecting Participants</a:t>
            </a:r>
          </a:p>
          <a:p>
            <a:pPr>
              <a:lnSpc>
                <a:spcPts val="3360"/>
              </a:lnSpc>
            </a:pPr>
            <a:r>
              <a:rPr lang="en-US" sz="2800" spc="-28">
                <a:solidFill>
                  <a:srgbClr val="25A3C5"/>
                </a:solidFill>
                <a:latin typeface="Roboto Bold"/>
              </a:rPr>
              <a:t>(for similarity between groups)</a:t>
            </a:r>
          </a:p>
        </p:txBody>
      </p:sp>
      <p:sp>
        <p:nvSpPr>
          <p:cNvPr id="6" name="TextBox 6"/>
          <p:cNvSpPr txBox="1"/>
          <p:nvPr/>
        </p:nvSpPr>
        <p:spPr>
          <a:xfrm>
            <a:off x="8529153" y="8871585"/>
            <a:ext cx="7817426" cy="340995"/>
          </a:xfrm>
          <a:prstGeom prst="rect">
            <a:avLst/>
          </a:prstGeom>
        </p:spPr>
        <p:txBody>
          <a:bodyPr lIns="0" tIns="0" rIns="0" bIns="0" rtlCol="0" anchor="t">
            <a:spAutoFit/>
          </a:bodyPr>
          <a:lstStyle/>
          <a:p>
            <a:pPr algn="r">
              <a:lnSpc>
                <a:spcPts val="2700"/>
              </a:lnSpc>
            </a:pPr>
            <a:r>
              <a:rPr lang="en-US" sz="1800" spc="18">
                <a:solidFill>
                  <a:srgbClr val="FFFFFF"/>
                </a:solidFill>
                <a:latin typeface="Roboto"/>
              </a:rPr>
              <a:t>*least preferred method of participant selection</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rcRect l="12390" t="1262" r="13338" b="24301"/>
          <a:stretch>
            <a:fillRect/>
          </a:stretch>
        </a:blipFill>
        <a:effectLst/>
      </p:bgPr>
    </p:bg>
    <p:spTree>
      <p:nvGrpSpPr>
        <p:cNvPr id="1" name=""/>
        <p:cNvGrpSpPr/>
        <p:nvPr/>
      </p:nvGrpSpPr>
      <p:grpSpPr>
        <a:xfrm>
          <a:off x="0" y="0"/>
          <a:ext cx="0" cy="0"/>
          <a:chOff x="0" y="0"/>
          <a:chExt cx="0" cy="0"/>
        </a:xfrm>
      </p:grpSpPr>
      <p:sp>
        <p:nvSpPr>
          <p:cNvPr id="2" name="AutoShape 2"/>
          <p:cNvSpPr/>
          <p:nvPr/>
        </p:nvSpPr>
        <p:spPr>
          <a:xfrm>
            <a:off x="1941421" y="1901503"/>
            <a:ext cx="14405157" cy="6328097"/>
          </a:xfrm>
          <a:prstGeom prst="rect">
            <a:avLst/>
          </a:prstGeom>
          <a:solidFill>
            <a:srgbClr val="FFFCFA"/>
          </a:solidFill>
        </p:spPr>
      </p:sp>
      <p:sp>
        <p:nvSpPr>
          <p:cNvPr id="3" name="TextBox 3"/>
          <p:cNvSpPr txBox="1"/>
          <p:nvPr/>
        </p:nvSpPr>
        <p:spPr>
          <a:xfrm>
            <a:off x="2836630" y="4048125"/>
            <a:ext cx="5366875" cy="2181225"/>
          </a:xfrm>
          <a:prstGeom prst="rect">
            <a:avLst/>
          </a:prstGeom>
        </p:spPr>
        <p:txBody>
          <a:bodyPr lIns="0" tIns="0" rIns="0" bIns="0" rtlCol="0" anchor="t">
            <a:spAutoFit/>
          </a:bodyPr>
          <a:lstStyle/>
          <a:p>
            <a:pPr>
              <a:lnSpc>
                <a:spcPts val="5759"/>
              </a:lnSpc>
            </a:pPr>
            <a:r>
              <a:rPr lang="en-US" sz="4800" spc="-48">
                <a:solidFill>
                  <a:srgbClr val="25A3C5"/>
                </a:solidFill>
                <a:latin typeface="Roboto Bold"/>
              </a:rPr>
              <a:t>BEST METHODS FOR SELECTING PARTICIPANTS</a:t>
            </a:r>
          </a:p>
        </p:txBody>
      </p:sp>
      <p:grpSp>
        <p:nvGrpSpPr>
          <p:cNvPr id="4" name="Group 4"/>
          <p:cNvGrpSpPr/>
          <p:nvPr/>
        </p:nvGrpSpPr>
        <p:grpSpPr>
          <a:xfrm>
            <a:off x="9144000" y="1994535"/>
            <a:ext cx="6864128" cy="1735254"/>
            <a:chOff x="0" y="0"/>
            <a:chExt cx="9152170" cy="2313672"/>
          </a:xfrm>
        </p:grpSpPr>
        <p:sp>
          <p:nvSpPr>
            <p:cNvPr id="5" name="TextBox 5"/>
            <p:cNvSpPr txBox="1"/>
            <p:nvPr/>
          </p:nvSpPr>
          <p:spPr>
            <a:xfrm>
              <a:off x="0" y="-47625"/>
              <a:ext cx="9152170" cy="691938"/>
            </a:xfrm>
            <a:prstGeom prst="rect">
              <a:avLst/>
            </a:prstGeom>
          </p:spPr>
          <p:txBody>
            <a:bodyPr lIns="0" tIns="0" rIns="0" bIns="0" rtlCol="0" anchor="t">
              <a:spAutoFit/>
            </a:bodyPr>
            <a:lstStyle/>
            <a:p>
              <a:pPr>
                <a:lnSpc>
                  <a:spcPts val="4160"/>
                </a:lnSpc>
              </a:pPr>
              <a:r>
                <a:rPr lang="en-US" sz="3200" spc="320">
                  <a:solidFill>
                    <a:srgbClr val="105DA7"/>
                  </a:solidFill>
                  <a:latin typeface="Roboto Condensed Bold"/>
                </a:rPr>
                <a:t>BEST</a:t>
              </a:r>
            </a:p>
          </p:txBody>
        </p:sp>
        <p:sp>
          <p:nvSpPr>
            <p:cNvPr id="6" name="TextBox 6"/>
            <p:cNvSpPr txBox="1"/>
            <p:nvPr/>
          </p:nvSpPr>
          <p:spPr>
            <a:xfrm>
              <a:off x="0" y="954137"/>
              <a:ext cx="9152170" cy="1359535"/>
            </a:xfrm>
            <a:prstGeom prst="rect">
              <a:avLst/>
            </a:prstGeom>
          </p:spPr>
          <p:txBody>
            <a:bodyPr lIns="0" tIns="0" rIns="0" bIns="0" rtlCol="0" anchor="t">
              <a:spAutoFit/>
            </a:bodyPr>
            <a:lstStyle/>
            <a:p>
              <a:pPr>
                <a:lnSpc>
                  <a:spcPts val="4200"/>
                </a:lnSpc>
              </a:pPr>
              <a:r>
                <a:rPr lang="en-US" sz="2800" spc="28">
                  <a:solidFill>
                    <a:srgbClr val="105DA7"/>
                  </a:solidFill>
                  <a:latin typeface="Roboto"/>
                </a:rPr>
                <a:t>Pr</a:t>
              </a:r>
              <a:r>
                <a:rPr lang="en-US" sz="2800" u="none" spc="28">
                  <a:solidFill>
                    <a:srgbClr val="105DA7"/>
                  </a:solidFill>
                  <a:latin typeface="Roboto"/>
                </a:rPr>
                <a:t>oba</a:t>
              </a:r>
              <a:r>
                <a:rPr lang="en-US" sz="2800" spc="28">
                  <a:solidFill>
                    <a:srgbClr val="105DA7"/>
                  </a:solidFill>
                  <a:latin typeface="Roboto"/>
                </a:rPr>
                <a:t>bility Sampling + Ra</a:t>
              </a:r>
              <a:r>
                <a:rPr lang="en-US" sz="2800" u="none" spc="28">
                  <a:solidFill>
                    <a:srgbClr val="105DA7"/>
                  </a:solidFill>
                  <a:latin typeface="Roboto"/>
                </a:rPr>
                <a:t>n</a:t>
              </a:r>
              <a:r>
                <a:rPr lang="en-US" sz="2800" spc="28">
                  <a:solidFill>
                    <a:srgbClr val="105DA7"/>
                  </a:solidFill>
                  <a:latin typeface="Roboto"/>
                </a:rPr>
                <a:t>d</a:t>
              </a:r>
              <a:r>
                <a:rPr lang="en-US" sz="2800" u="none" spc="28">
                  <a:solidFill>
                    <a:srgbClr val="105DA7"/>
                  </a:solidFill>
                  <a:latin typeface="Roboto"/>
                </a:rPr>
                <a:t>o</a:t>
              </a:r>
              <a:r>
                <a:rPr lang="en-US" sz="2800" spc="28">
                  <a:solidFill>
                    <a:srgbClr val="105DA7"/>
                  </a:solidFill>
                  <a:latin typeface="Roboto"/>
                </a:rPr>
                <a:t>m Assignment</a:t>
              </a:r>
            </a:p>
          </p:txBody>
        </p:sp>
      </p:grpSp>
      <p:grpSp>
        <p:nvGrpSpPr>
          <p:cNvPr id="7" name="Group 7"/>
          <p:cNvGrpSpPr/>
          <p:nvPr/>
        </p:nvGrpSpPr>
        <p:grpSpPr>
          <a:xfrm>
            <a:off x="9177651" y="4275873"/>
            <a:ext cx="6830477" cy="1735254"/>
            <a:chOff x="0" y="0"/>
            <a:chExt cx="9107302" cy="2313672"/>
          </a:xfrm>
        </p:grpSpPr>
        <p:sp>
          <p:nvSpPr>
            <p:cNvPr id="8" name="TextBox 8"/>
            <p:cNvSpPr txBox="1"/>
            <p:nvPr/>
          </p:nvSpPr>
          <p:spPr>
            <a:xfrm>
              <a:off x="0" y="-47625"/>
              <a:ext cx="9107302" cy="691938"/>
            </a:xfrm>
            <a:prstGeom prst="rect">
              <a:avLst/>
            </a:prstGeom>
          </p:spPr>
          <p:txBody>
            <a:bodyPr lIns="0" tIns="0" rIns="0" bIns="0" rtlCol="0" anchor="t">
              <a:spAutoFit/>
            </a:bodyPr>
            <a:lstStyle/>
            <a:p>
              <a:pPr>
                <a:lnSpc>
                  <a:spcPts val="4160"/>
                </a:lnSpc>
              </a:pPr>
              <a:r>
                <a:rPr lang="en-US" sz="3200" spc="320">
                  <a:solidFill>
                    <a:srgbClr val="105DA7"/>
                  </a:solidFill>
                  <a:latin typeface="Roboto Condensed Bold"/>
                </a:rPr>
                <a:t>SECOND BEST</a:t>
              </a:r>
            </a:p>
          </p:txBody>
        </p:sp>
        <p:sp>
          <p:nvSpPr>
            <p:cNvPr id="9" name="TextBox 9"/>
            <p:cNvSpPr txBox="1"/>
            <p:nvPr/>
          </p:nvSpPr>
          <p:spPr>
            <a:xfrm>
              <a:off x="0" y="954137"/>
              <a:ext cx="9107302" cy="1359535"/>
            </a:xfrm>
            <a:prstGeom prst="rect">
              <a:avLst/>
            </a:prstGeom>
          </p:spPr>
          <p:txBody>
            <a:bodyPr lIns="0" tIns="0" rIns="0" bIns="0" rtlCol="0" anchor="t">
              <a:spAutoFit/>
            </a:bodyPr>
            <a:lstStyle/>
            <a:p>
              <a:pPr>
                <a:lnSpc>
                  <a:spcPts val="4200"/>
                </a:lnSpc>
              </a:pPr>
              <a:r>
                <a:rPr lang="en-US" sz="2800" spc="28">
                  <a:solidFill>
                    <a:srgbClr val="105DA7"/>
                  </a:solidFill>
                  <a:latin typeface="Roboto"/>
                </a:rPr>
                <a:t>Random Assignment (within Non-Pr</a:t>
              </a:r>
              <a:r>
                <a:rPr lang="en-US" sz="2800" u="none" spc="28">
                  <a:solidFill>
                    <a:srgbClr val="105DA7"/>
                  </a:solidFill>
                  <a:latin typeface="Roboto"/>
                </a:rPr>
                <a:t>oba</a:t>
              </a:r>
              <a:r>
                <a:rPr lang="en-US" sz="2800" spc="28">
                  <a:solidFill>
                    <a:srgbClr val="105DA7"/>
                  </a:solidFill>
                  <a:latin typeface="Roboto"/>
                </a:rPr>
                <a:t>bility Sample)</a:t>
              </a:r>
            </a:p>
          </p:txBody>
        </p:sp>
      </p:grpSp>
      <p:grpSp>
        <p:nvGrpSpPr>
          <p:cNvPr id="10" name="Group 10"/>
          <p:cNvGrpSpPr/>
          <p:nvPr/>
        </p:nvGrpSpPr>
        <p:grpSpPr>
          <a:xfrm>
            <a:off x="9144000" y="6667123"/>
            <a:ext cx="6864128" cy="1211379"/>
            <a:chOff x="0" y="0"/>
            <a:chExt cx="9152170" cy="1615172"/>
          </a:xfrm>
        </p:grpSpPr>
        <p:sp>
          <p:nvSpPr>
            <p:cNvPr id="11" name="TextBox 11"/>
            <p:cNvSpPr txBox="1"/>
            <p:nvPr/>
          </p:nvSpPr>
          <p:spPr>
            <a:xfrm>
              <a:off x="0" y="-47625"/>
              <a:ext cx="9152170" cy="691938"/>
            </a:xfrm>
            <a:prstGeom prst="rect">
              <a:avLst/>
            </a:prstGeom>
          </p:spPr>
          <p:txBody>
            <a:bodyPr lIns="0" tIns="0" rIns="0" bIns="0" rtlCol="0" anchor="t">
              <a:spAutoFit/>
            </a:bodyPr>
            <a:lstStyle/>
            <a:p>
              <a:pPr>
                <a:lnSpc>
                  <a:spcPts val="4160"/>
                </a:lnSpc>
              </a:pPr>
              <a:r>
                <a:rPr lang="en-US" sz="3200" spc="320">
                  <a:solidFill>
                    <a:srgbClr val="105DA7"/>
                  </a:solidFill>
                  <a:latin typeface="Roboto Condensed Bold"/>
                </a:rPr>
                <a:t>THIRD BEST</a:t>
              </a:r>
            </a:p>
          </p:txBody>
        </p:sp>
        <p:sp>
          <p:nvSpPr>
            <p:cNvPr id="12" name="TextBox 12"/>
            <p:cNvSpPr txBox="1"/>
            <p:nvPr/>
          </p:nvSpPr>
          <p:spPr>
            <a:xfrm>
              <a:off x="0" y="954137"/>
              <a:ext cx="9152170" cy="661035"/>
            </a:xfrm>
            <a:prstGeom prst="rect">
              <a:avLst/>
            </a:prstGeom>
          </p:spPr>
          <p:txBody>
            <a:bodyPr lIns="0" tIns="0" rIns="0" bIns="0" rtlCol="0" anchor="t">
              <a:spAutoFit/>
            </a:bodyPr>
            <a:lstStyle/>
            <a:p>
              <a:pPr>
                <a:lnSpc>
                  <a:spcPts val="4200"/>
                </a:lnSpc>
              </a:pPr>
              <a:r>
                <a:rPr lang="en-US" sz="2800" spc="28">
                  <a:solidFill>
                    <a:srgbClr val="105DA7"/>
                  </a:solidFill>
                  <a:latin typeface="Roboto"/>
                </a:rPr>
                <a:t>Matching (within Non-Pr</a:t>
              </a:r>
              <a:r>
                <a:rPr lang="en-US" sz="2800" u="none" spc="28">
                  <a:solidFill>
                    <a:srgbClr val="105DA7"/>
                  </a:solidFill>
                  <a:latin typeface="Roboto"/>
                </a:rPr>
                <a:t>oba</a:t>
              </a:r>
              <a:r>
                <a:rPr lang="en-US" sz="2800" spc="28">
                  <a:solidFill>
                    <a:srgbClr val="105DA7"/>
                  </a:solidFill>
                  <a:latin typeface="Roboto"/>
                </a:rPr>
                <a:t>bility Sample)</a:t>
              </a:r>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srcRect l="12390" t="1262" r="13338" b="24301"/>
          <a:stretch>
            <a:fillRect/>
          </a:stretch>
        </a:blipFill>
        <a:effectLst/>
      </p:bgPr>
    </p:bg>
    <p:spTree>
      <p:nvGrpSpPr>
        <p:cNvPr id="1" name=""/>
        <p:cNvGrpSpPr/>
        <p:nvPr/>
      </p:nvGrpSpPr>
      <p:grpSpPr>
        <a:xfrm>
          <a:off x="0" y="0"/>
          <a:ext cx="0" cy="0"/>
          <a:chOff x="0" y="0"/>
          <a:chExt cx="0" cy="0"/>
        </a:xfrm>
      </p:grpSpPr>
      <p:grpSp>
        <p:nvGrpSpPr>
          <p:cNvPr id="2" name="Group 2"/>
          <p:cNvGrpSpPr/>
          <p:nvPr/>
        </p:nvGrpSpPr>
        <p:grpSpPr>
          <a:xfrm>
            <a:off x="9144000" y="-259028"/>
            <a:ext cx="10805056" cy="10805056"/>
            <a:chOff x="0" y="0"/>
            <a:chExt cx="1913890" cy="1913890"/>
          </a:xfrm>
        </p:grpSpPr>
        <p:sp>
          <p:nvSpPr>
            <p:cNvPr id="3" name="Freeform 3"/>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FFFFFF"/>
            </a:solidFill>
          </p:spPr>
        </p:sp>
      </p:grpSp>
      <p:sp>
        <p:nvSpPr>
          <p:cNvPr id="4" name="TextBox 4"/>
          <p:cNvSpPr txBox="1"/>
          <p:nvPr/>
        </p:nvSpPr>
        <p:spPr>
          <a:xfrm>
            <a:off x="1028700" y="6896850"/>
            <a:ext cx="6961709" cy="1580227"/>
          </a:xfrm>
          <a:prstGeom prst="rect">
            <a:avLst/>
          </a:prstGeom>
        </p:spPr>
        <p:txBody>
          <a:bodyPr lIns="0" tIns="0" rIns="0" bIns="0" rtlCol="0" anchor="t">
            <a:spAutoFit/>
          </a:bodyPr>
          <a:lstStyle/>
          <a:p>
            <a:pPr marL="0" lvl="0" indent="0" algn="l">
              <a:lnSpc>
                <a:spcPts val="6160"/>
              </a:lnSpc>
            </a:pPr>
            <a:r>
              <a:rPr lang="en-US" sz="5500" spc="577">
                <a:solidFill>
                  <a:srgbClr val="FFFFFF"/>
                </a:solidFill>
                <a:latin typeface="Roboto Condensed Bold"/>
              </a:rPr>
              <a:t>VALIDITY ISSUES IN EXPERIMENTS</a:t>
            </a:r>
          </a:p>
        </p:txBody>
      </p:sp>
      <p:grpSp>
        <p:nvGrpSpPr>
          <p:cNvPr id="5" name="Group 5"/>
          <p:cNvGrpSpPr/>
          <p:nvPr/>
        </p:nvGrpSpPr>
        <p:grpSpPr>
          <a:xfrm>
            <a:off x="9990920" y="2123628"/>
            <a:ext cx="7268380" cy="5809676"/>
            <a:chOff x="0" y="0"/>
            <a:chExt cx="9691174" cy="7746235"/>
          </a:xfrm>
        </p:grpSpPr>
        <p:sp>
          <p:nvSpPr>
            <p:cNvPr id="6" name="TextBox 6"/>
            <p:cNvSpPr txBox="1"/>
            <p:nvPr/>
          </p:nvSpPr>
          <p:spPr>
            <a:xfrm>
              <a:off x="0" y="-47625"/>
              <a:ext cx="9691174" cy="691938"/>
            </a:xfrm>
            <a:prstGeom prst="rect">
              <a:avLst/>
            </a:prstGeom>
          </p:spPr>
          <p:txBody>
            <a:bodyPr lIns="0" tIns="0" rIns="0" bIns="0" rtlCol="0" anchor="t">
              <a:spAutoFit/>
            </a:bodyPr>
            <a:lstStyle/>
            <a:p>
              <a:pPr>
                <a:lnSpc>
                  <a:spcPts val="4160"/>
                </a:lnSpc>
              </a:pPr>
              <a:r>
                <a:rPr lang="en-US" sz="3200" spc="320">
                  <a:solidFill>
                    <a:srgbClr val="00ACBD"/>
                  </a:solidFill>
                  <a:latin typeface="Roboto Bold"/>
                </a:rPr>
                <a:t>INTERNAL VALIDITY ISSUES</a:t>
              </a:r>
            </a:p>
          </p:txBody>
        </p:sp>
        <p:sp>
          <p:nvSpPr>
            <p:cNvPr id="7" name="TextBox 7"/>
            <p:cNvSpPr txBox="1"/>
            <p:nvPr/>
          </p:nvSpPr>
          <p:spPr>
            <a:xfrm>
              <a:off x="0" y="972122"/>
              <a:ext cx="9691174" cy="3493135"/>
            </a:xfrm>
            <a:prstGeom prst="rect">
              <a:avLst/>
            </a:prstGeom>
          </p:spPr>
          <p:txBody>
            <a:bodyPr lIns="0" tIns="0" rIns="0" bIns="0" rtlCol="0" anchor="t">
              <a:spAutoFit/>
            </a:bodyPr>
            <a:lstStyle/>
            <a:p>
              <a:pPr>
                <a:lnSpc>
                  <a:spcPts val="4200"/>
                </a:lnSpc>
              </a:pPr>
              <a:r>
                <a:rPr lang="en-US" sz="2800" spc="28">
                  <a:solidFill>
                    <a:srgbClr val="00ACBD"/>
                  </a:solidFill>
                  <a:latin typeface="Roboto"/>
                </a:rPr>
                <a:t>Possibility that anything other than the stimulus can affect the outcome</a:t>
              </a:r>
            </a:p>
            <a:p>
              <a:pPr marL="453390" lvl="1" indent="-226695">
                <a:lnSpc>
                  <a:spcPts val="3150"/>
                </a:lnSpc>
                <a:buFont typeface="Arial"/>
                <a:buChar char="•"/>
              </a:pPr>
              <a:r>
                <a:rPr lang="en-US" sz="2100" spc="21">
                  <a:solidFill>
                    <a:srgbClr val="00ACBD"/>
                  </a:solidFill>
                  <a:latin typeface="Roboto"/>
                </a:rPr>
                <a:t>history, maturation, testing, instrumentation, statistical regression, selection bias, experimental mortality, causal time order, diffusion or imitation of treatments, compensation, compensatory rivalry, demoralization</a:t>
              </a:r>
            </a:p>
          </p:txBody>
        </p:sp>
        <p:sp>
          <p:nvSpPr>
            <p:cNvPr id="8" name="TextBox 8"/>
            <p:cNvSpPr txBox="1"/>
            <p:nvPr/>
          </p:nvSpPr>
          <p:spPr>
            <a:xfrm>
              <a:off x="0" y="5366953"/>
              <a:ext cx="9691174" cy="691938"/>
            </a:xfrm>
            <a:prstGeom prst="rect">
              <a:avLst/>
            </a:prstGeom>
          </p:spPr>
          <p:txBody>
            <a:bodyPr lIns="0" tIns="0" rIns="0" bIns="0" rtlCol="0" anchor="t">
              <a:spAutoFit/>
            </a:bodyPr>
            <a:lstStyle/>
            <a:p>
              <a:pPr>
                <a:lnSpc>
                  <a:spcPts val="4160"/>
                </a:lnSpc>
              </a:pPr>
              <a:r>
                <a:rPr lang="en-US" sz="3200" spc="320">
                  <a:solidFill>
                    <a:srgbClr val="00ACBD"/>
                  </a:solidFill>
                  <a:latin typeface="Roboto Bold"/>
                </a:rPr>
                <a:t>EXTERNAL VALIDITY ISSUES</a:t>
              </a:r>
            </a:p>
          </p:txBody>
        </p:sp>
        <p:sp>
          <p:nvSpPr>
            <p:cNvPr id="9" name="TextBox 9"/>
            <p:cNvSpPr txBox="1"/>
            <p:nvPr/>
          </p:nvSpPr>
          <p:spPr>
            <a:xfrm>
              <a:off x="0" y="6386700"/>
              <a:ext cx="9691174" cy="1359535"/>
            </a:xfrm>
            <a:prstGeom prst="rect">
              <a:avLst/>
            </a:prstGeom>
          </p:spPr>
          <p:txBody>
            <a:bodyPr lIns="0" tIns="0" rIns="0" bIns="0" rtlCol="0" anchor="t">
              <a:spAutoFit/>
            </a:bodyPr>
            <a:lstStyle/>
            <a:p>
              <a:pPr>
                <a:lnSpc>
                  <a:spcPts val="4200"/>
                </a:lnSpc>
              </a:pPr>
              <a:r>
                <a:rPr lang="en-US" sz="2800" spc="28">
                  <a:solidFill>
                    <a:srgbClr val="00ACBD"/>
                  </a:solidFill>
                  <a:latin typeface="Roboto"/>
                </a:rPr>
                <a:t>Possibility that results may not be generalizable to the "real" world</a:t>
              </a:r>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srcRect l="12390" t="1262" r="13338" b="24301"/>
          <a:stretch>
            <a:fillRect/>
          </a:stretch>
        </a:blipFill>
        <a:effectLst/>
      </p:bgPr>
    </p:bg>
    <p:spTree>
      <p:nvGrpSpPr>
        <p:cNvPr id="1" name=""/>
        <p:cNvGrpSpPr/>
        <p:nvPr/>
      </p:nvGrpSpPr>
      <p:grpSpPr>
        <a:xfrm>
          <a:off x="0" y="0"/>
          <a:ext cx="0" cy="0"/>
          <a:chOff x="0" y="0"/>
          <a:chExt cx="0" cy="0"/>
        </a:xfrm>
      </p:grpSpPr>
      <p:grpSp>
        <p:nvGrpSpPr>
          <p:cNvPr id="2" name="Group 2"/>
          <p:cNvGrpSpPr/>
          <p:nvPr/>
        </p:nvGrpSpPr>
        <p:grpSpPr>
          <a:xfrm>
            <a:off x="-1661056" y="-518056"/>
            <a:ext cx="10805056" cy="10805056"/>
            <a:chOff x="0" y="0"/>
            <a:chExt cx="1913890" cy="1913890"/>
          </a:xfrm>
        </p:grpSpPr>
        <p:sp>
          <p:nvSpPr>
            <p:cNvPr id="3" name="Freeform 3"/>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FFFFFF"/>
            </a:solidFill>
          </p:spPr>
        </p:sp>
      </p:grpSp>
      <p:pic>
        <p:nvPicPr>
          <p:cNvPr id="4" name="Picture 4"/>
          <p:cNvPicPr>
            <a:picLocks noChangeAspect="1"/>
          </p:cNvPicPr>
          <p:nvPr/>
        </p:nvPicPr>
        <p:blipFill>
          <a:blip r:embed="rId4"/>
          <a:srcRect/>
          <a:stretch>
            <a:fillRect/>
          </a:stretch>
        </p:blipFill>
        <p:spPr>
          <a:xfrm>
            <a:off x="1524712" y="1121692"/>
            <a:ext cx="6204442" cy="8043616"/>
          </a:xfrm>
          <a:prstGeom prst="rect">
            <a:avLst/>
          </a:prstGeom>
        </p:spPr>
      </p:pic>
      <p:sp>
        <p:nvSpPr>
          <p:cNvPr id="5" name="TextBox 5"/>
          <p:cNvSpPr txBox="1"/>
          <p:nvPr/>
        </p:nvSpPr>
        <p:spPr>
          <a:xfrm>
            <a:off x="10297591" y="5692372"/>
            <a:ext cx="6961709" cy="1580227"/>
          </a:xfrm>
          <a:prstGeom prst="rect">
            <a:avLst/>
          </a:prstGeom>
        </p:spPr>
        <p:txBody>
          <a:bodyPr lIns="0" tIns="0" rIns="0" bIns="0" rtlCol="0" anchor="t">
            <a:spAutoFit/>
          </a:bodyPr>
          <a:lstStyle/>
          <a:p>
            <a:pPr marL="0" lvl="0" indent="0" algn="l">
              <a:lnSpc>
                <a:spcPts val="6160"/>
              </a:lnSpc>
            </a:pPr>
            <a:r>
              <a:rPr lang="en-US" sz="5500" spc="577">
                <a:solidFill>
                  <a:srgbClr val="FFFFFF"/>
                </a:solidFill>
                <a:latin typeface="Roboto Condensed Bold"/>
              </a:rPr>
              <a:t>ADDRESSING VALIDITY ISSUES</a:t>
            </a:r>
          </a:p>
        </p:txBody>
      </p:sp>
      <p:sp>
        <p:nvSpPr>
          <p:cNvPr id="6" name="TextBox 6"/>
          <p:cNvSpPr txBox="1"/>
          <p:nvPr/>
        </p:nvSpPr>
        <p:spPr>
          <a:xfrm>
            <a:off x="10297591" y="7586763"/>
            <a:ext cx="6961709" cy="481965"/>
          </a:xfrm>
          <a:prstGeom prst="rect">
            <a:avLst/>
          </a:prstGeom>
        </p:spPr>
        <p:txBody>
          <a:bodyPr lIns="0" tIns="0" rIns="0" bIns="0" rtlCol="0" anchor="t">
            <a:spAutoFit/>
          </a:bodyPr>
          <a:lstStyle/>
          <a:p>
            <a:pPr>
              <a:lnSpc>
                <a:spcPts val="3900"/>
              </a:lnSpc>
            </a:pPr>
            <a:r>
              <a:rPr lang="en-US" sz="2600" spc="26">
                <a:solidFill>
                  <a:srgbClr val="FFFFFF"/>
                </a:solidFill>
                <a:latin typeface="Roboto"/>
              </a:rPr>
              <a:t>THE SOLOMON FOUR-GROUP DESIGN</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srcRect l="12390" t="1262" r="13338" b="24301"/>
          <a:stretch>
            <a:fillRect/>
          </a:stretch>
        </a:blipFill>
        <a:effectLst/>
      </p:bgPr>
    </p:bg>
    <p:spTree>
      <p:nvGrpSpPr>
        <p:cNvPr id="1" name=""/>
        <p:cNvGrpSpPr/>
        <p:nvPr/>
      </p:nvGrpSpPr>
      <p:grpSpPr>
        <a:xfrm>
          <a:off x="0" y="0"/>
          <a:ext cx="0" cy="0"/>
          <a:chOff x="0" y="0"/>
          <a:chExt cx="0" cy="0"/>
        </a:xfrm>
      </p:grpSpPr>
      <p:sp>
        <p:nvSpPr>
          <p:cNvPr id="2" name="AutoShape 2"/>
          <p:cNvSpPr/>
          <p:nvPr/>
        </p:nvSpPr>
        <p:spPr>
          <a:xfrm>
            <a:off x="2684768" y="3237108"/>
            <a:ext cx="4740571" cy="5395839"/>
          </a:xfrm>
          <a:prstGeom prst="rect">
            <a:avLst/>
          </a:prstGeom>
          <a:solidFill>
            <a:srgbClr val="F2FAFF"/>
          </a:solidFill>
        </p:spPr>
      </p:sp>
      <p:sp>
        <p:nvSpPr>
          <p:cNvPr id="3" name="AutoShape 3"/>
          <p:cNvSpPr/>
          <p:nvPr/>
        </p:nvSpPr>
        <p:spPr>
          <a:xfrm>
            <a:off x="10861550" y="3237108"/>
            <a:ext cx="4740571" cy="5395839"/>
          </a:xfrm>
          <a:prstGeom prst="rect">
            <a:avLst/>
          </a:prstGeom>
          <a:solidFill>
            <a:srgbClr val="F2FAFF"/>
          </a:solidFill>
        </p:spPr>
      </p:sp>
      <p:sp>
        <p:nvSpPr>
          <p:cNvPr id="4" name="TextBox 4"/>
          <p:cNvSpPr txBox="1"/>
          <p:nvPr/>
        </p:nvSpPr>
        <p:spPr>
          <a:xfrm>
            <a:off x="3231569" y="4872475"/>
            <a:ext cx="3534133" cy="3490565"/>
          </a:xfrm>
          <a:prstGeom prst="rect">
            <a:avLst/>
          </a:prstGeom>
        </p:spPr>
        <p:txBody>
          <a:bodyPr lIns="0" tIns="0" rIns="0" bIns="0" rtlCol="0" anchor="t">
            <a:spAutoFit/>
          </a:bodyPr>
          <a:lstStyle/>
          <a:p>
            <a:pPr>
              <a:lnSpc>
                <a:spcPts val="3149"/>
              </a:lnSpc>
            </a:pPr>
            <a:r>
              <a:rPr lang="en-US" sz="2099" spc="52">
                <a:solidFill>
                  <a:srgbClr val="244357"/>
                </a:solidFill>
                <a:latin typeface="Roboto"/>
              </a:rPr>
              <a:t>Experiment in which participants are required to come into the lab to participate in the research study.</a:t>
            </a:r>
          </a:p>
          <a:p>
            <a:pPr>
              <a:lnSpc>
                <a:spcPts val="3149"/>
              </a:lnSpc>
            </a:pPr>
            <a:endParaRPr lang="en-US" sz="2099" spc="52">
              <a:solidFill>
                <a:srgbClr val="244357"/>
              </a:solidFill>
              <a:latin typeface="Roboto"/>
            </a:endParaRPr>
          </a:p>
          <a:p>
            <a:pPr>
              <a:lnSpc>
                <a:spcPts val="3149"/>
              </a:lnSpc>
            </a:pPr>
            <a:r>
              <a:rPr lang="en-US" sz="2099" spc="52">
                <a:solidFill>
                  <a:srgbClr val="244357"/>
                </a:solidFill>
                <a:latin typeface="Roboto"/>
              </a:rPr>
              <a:t>Classical Experiment traditionally seen as a Lab Experiment</a:t>
            </a:r>
          </a:p>
        </p:txBody>
      </p:sp>
      <p:sp>
        <p:nvSpPr>
          <p:cNvPr id="5" name="TextBox 5"/>
          <p:cNvSpPr txBox="1"/>
          <p:nvPr/>
        </p:nvSpPr>
        <p:spPr>
          <a:xfrm>
            <a:off x="11464769" y="4872475"/>
            <a:ext cx="3534133" cy="3490565"/>
          </a:xfrm>
          <a:prstGeom prst="rect">
            <a:avLst/>
          </a:prstGeom>
        </p:spPr>
        <p:txBody>
          <a:bodyPr lIns="0" tIns="0" rIns="0" bIns="0" rtlCol="0" anchor="t">
            <a:spAutoFit/>
          </a:bodyPr>
          <a:lstStyle/>
          <a:p>
            <a:pPr>
              <a:lnSpc>
                <a:spcPts val="3149"/>
              </a:lnSpc>
            </a:pPr>
            <a:r>
              <a:rPr lang="en-US" sz="2099" spc="52">
                <a:solidFill>
                  <a:srgbClr val="244357"/>
                </a:solidFill>
                <a:latin typeface="Roboto"/>
              </a:rPr>
              <a:t>Experiment that take place outside the lab, in the real world.</a:t>
            </a:r>
          </a:p>
          <a:p>
            <a:pPr>
              <a:lnSpc>
                <a:spcPts val="3149"/>
              </a:lnSpc>
            </a:pPr>
            <a:endParaRPr lang="en-US" sz="2099" spc="52">
              <a:solidFill>
                <a:srgbClr val="244357"/>
              </a:solidFill>
              <a:latin typeface="Roboto"/>
            </a:endParaRPr>
          </a:p>
          <a:p>
            <a:pPr>
              <a:lnSpc>
                <a:spcPts val="3149"/>
              </a:lnSpc>
            </a:pPr>
            <a:r>
              <a:rPr lang="en-US" sz="2099" spc="52">
                <a:solidFill>
                  <a:srgbClr val="244357"/>
                </a:solidFill>
                <a:latin typeface="Roboto"/>
              </a:rPr>
              <a:t>Stimulus and measurement instruments (often surveys) are sent to participants via </a:t>
            </a:r>
            <a:r>
              <a:rPr lang="en-US" sz="2099" spc="52">
                <a:solidFill>
                  <a:srgbClr val="244357"/>
                </a:solidFill>
                <a:latin typeface="Roboto Bold"/>
              </a:rPr>
              <a:t>mail</a:t>
            </a:r>
            <a:r>
              <a:rPr lang="en-US" sz="2099" spc="52">
                <a:solidFill>
                  <a:srgbClr val="244357"/>
                </a:solidFill>
                <a:latin typeface="Roboto"/>
              </a:rPr>
              <a:t> or </a:t>
            </a:r>
            <a:r>
              <a:rPr lang="en-US" sz="2099" spc="52">
                <a:solidFill>
                  <a:srgbClr val="244357"/>
                </a:solidFill>
                <a:latin typeface="Roboto Bold"/>
              </a:rPr>
              <a:t>web</a:t>
            </a:r>
            <a:r>
              <a:rPr lang="en-US" sz="2099" spc="52">
                <a:solidFill>
                  <a:srgbClr val="244357"/>
                </a:solidFill>
                <a:latin typeface="Roboto"/>
              </a:rPr>
              <a:t> (internet links, websites, emails)</a:t>
            </a:r>
          </a:p>
        </p:txBody>
      </p:sp>
      <p:sp>
        <p:nvSpPr>
          <p:cNvPr id="6" name="TextBox 6"/>
          <p:cNvSpPr txBox="1"/>
          <p:nvPr/>
        </p:nvSpPr>
        <p:spPr>
          <a:xfrm>
            <a:off x="3231569" y="3452900"/>
            <a:ext cx="3646968" cy="1160347"/>
          </a:xfrm>
          <a:prstGeom prst="rect">
            <a:avLst/>
          </a:prstGeom>
        </p:spPr>
        <p:txBody>
          <a:bodyPr lIns="0" tIns="0" rIns="0" bIns="0" rtlCol="0" anchor="t">
            <a:spAutoFit/>
          </a:bodyPr>
          <a:lstStyle/>
          <a:p>
            <a:pPr algn="ctr">
              <a:lnSpc>
                <a:spcPts val="4619"/>
              </a:lnSpc>
            </a:pPr>
            <a:r>
              <a:rPr lang="en-US" sz="3299" spc="82">
                <a:solidFill>
                  <a:srgbClr val="25A3C5"/>
                </a:solidFill>
                <a:latin typeface="Roboto Bold"/>
              </a:rPr>
              <a:t>LAB </a:t>
            </a:r>
          </a:p>
          <a:p>
            <a:pPr algn="ctr">
              <a:lnSpc>
                <a:spcPts val="4619"/>
              </a:lnSpc>
            </a:pPr>
            <a:r>
              <a:rPr lang="en-US" sz="3299" spc="82">
                <a:solidFill>
                  <a:srgbClr val="25A3C5"/>
                </a:solidFill>
                <a:latin typeface="Roboto Bold"/>
              </a:rPr>
              <a:t>EXPERIMENT</a:t>
            </a:r>
          </a:p>
        </p:txBody>
      </p:sp>
      <p:sp>
        <p:nvSpPr>
          <p:cNvPr id="7" name="TextBox 7"/>
          <p:cNvSpPr txBox="1"/>
          <p:nvPr/>
        </p:nvSpPr>
        <p:spPr>
          <a:xfrm>
            <a:off x="11409462" y="3452900"/>
            <a:ext cx="3646968" cy="1160347"/>
          </a:xfrm>
          <a:prstGeom prst="rect">
            <a:avLst/>
          </a:prstGeom>
        </p:spPr>
        <p:txBody>
          <a:bodyPr lIns="0" tIns="0" rIns="0" bIns="0" rtlCol="0" anchor="t">
            <a:spAutoFit/>
          </a:bodyPr>
          <a:lstStyle/>
          <a:p>
            <a:pPr algn="ctr">
              <a:lnSpc>
                <a:spcPts val="4619"/>
              </a:lnSpc>
            </a:pPr>
            <a:r>
              <a:rPr lang="en-US" sz="3299" spc="82">
                <a:solidFill>
                  <a:srgbClr val="25A3C5"/>
                </a:solidFill>
                <a:latin typeface="Roboto Bold"/>
              </a:rPr>
              <a:t>FIELD EXPERIMENT</a:t>
            </a:r>
          </a:p>
        </p:txBody>
      </p:sp>
      <p:sp>
        <p:nvSpPr>
          <p:cNvPr id="8" name="TextBox 8"/>
          <p:cNvSpPr txBox="1"/>
          <p:nvPr/>
        </p:nvSpPr>
        <p:spPr>
          <a:xfrm>
            <a:off x="3492284" y="1172811"/>
            <a:ext cx="11303433" cy="709422"/>
          </a:xfrm>
          <a:prstGeom prst="rect">
            <a:avLst/>
          </a:prstGeom>
        </p:spPr>
        <p:txBody>
          <a:bodyPr lIns="0" tIns="0" rIns="0" bIns="0" rtlCol="0" anchor="t">
            <a:spAutoFit/>
          </a:bodyPr>
          <a:lstStyle/>
          <a:p>
            <a:pPr marL="0" lvl="0" indent="0" algn="ctr">
              <a:lnSpc>
                <a:spcPts val="5423"/>
              </a:lnSpc>
              <a:spcBef>
                <a:spcPct val="0"/>
              </a:spcBef>
            </a:pPr>
            <a:r>
              <a:rPr lang="en-US" sz="4800" spc="504">
                <a:solidFill>
                  <a:srgbClr val="FFFFFF"/>
                </a:solidFill>
                <a:latin typeface="Roboto Condensed Bold"/>
              </a:rPr>
              <a:t>TYPES OF CLASSICAL EXPERIMENTS</a:t>
            </a:r>
          </a:p>
        </p:txBody>
      </p:sp>
      <p:sp>
        <p:nvSpPr>
          <p:cNvPr id="9" name="TextBox 9"/>
          <p:cNvSpPr txBox="1"/>
          <p:nvPr/>
        </p:nvSpPr>
        <p:spPr>
          <a:xfrm>
            <a:off x="1481872" y="9320752"/>
            <a:ext cx="15324256" cy="386715"/>
          </a:xfrm>
          <a:prstGeom prst="rect">
            <a:avLst/>
          </a:prstGeom>
        </p:spPr>
        <p:txBody>
          <a:bodyPr lIns="0" tIns="0" rIns="0" bIns="0" rtlCol="0" anchor="t">
            <a:spAutoFit/>
          </a:bodyPr>
          <a:lstStyle/>
          <a:p>
            <a:pPr algn="r">
              <a:lnSpc>
                <a:spcPts val="3150"/>
              </a:lnSpc>
            </a:pPr>
            <a:r>
              <a:rPr lang="en-US" sz="2100" spc="21">
                <a:solidFill>
                  <a:srgbClr val="FFFFFF"/>
                </a:solidFill>
                <a:latin typeface="Roboto Bold"/>
              </a:rPr>
              <a:t>Field experiments,</a:t>
            </a:r>
            <a:r>
              <a:rPr lang="en-US" sz="2100" spc="21">
                <a:solidFill>
                  <a:srgbClr val="FFFFFF"/>
                </a:solidFill>
                <a:latin typeface="Roboto"/>
              </a:rPr>
              <a:t> especially </a:t>
            </a:r>
            <a:r>
              <a:rPr lang="en-US" sz="2100" spc="21">
                <a:solidFill>
                  <a:srgbClr val="FFFFFF"/>
                </a:solidFill>
                <a:latin typeface="Roboto Bold"/>
              </a:rPr>
              <a:t>web-based experiments</a:t>
            </a:r>
            <a:r>
              <a:rPr lang="en-US" sz="2100" spc="21">
                <a:solidFill>
                  <a:srgbClr val="FFFFFF"/>
                </a:solidFill>
                <a:latin typeface="Roboto"/>
              </a:rPr>
              <a:t> are currently </a:t>
            </a:r>
            <a:r>
              <a:rPr lang="en-US" sz="2100" u="sng" spc="21">
                <a:solidFill>
                  <a:srgbClr val="FFFFFF"/>
                </a:solidFill>
                <a:latin typeface="Roboto"/>
              </a:rPr>
              <a:t>most common</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2FAFF"/>
        </a:solidFill>
        <a:effectLst/>
      </p:bgPr>
    </p:bg>
    <p:spTree>
      <p:nvGrpSpPr>
        <p:cNvPr id="1" name=""/>
        <p:cNvGrpSpPr/>
        <p:nvPr/>
      </p:nvGrpSpPr>
      <p:grpSpPr>
        <a:xfrm>
          <a:off x="0" y="0"/>
          <a:ext cx="0" cy="0"/>
          <a:chOff x="0" y="0"/>
          <a:chExt cx="0" cy="0"/>
        </a:xfrm>
      </p:grpSpPr>
      <p:grpSp>
        <p:nvGrpSpPr>
          <p:cNvPr id="2" name="Group 2"/>
          <p:cNvGrpSpPr/>
          <p:nvPr/>
        </p:nvGrpSpPr>
        <p:grpSpPr>
          <a:xfrm>
            <a:off x="1028700" y="4018153"/>
            <a:ext cx="6145329" cy="2250694"/>
            <a:chOff x="0" y="0"/>
            <a:chExt cx="8193772" cy="3000925"/>
          </a:xfrm>
        </p:grpSpPr>
        <p:sp>
          <p:nvSpPr>
            <p:cNvPr id="3" name="TextBox 3"/>
            <p:cNvSpPr txBox="1"/>
            <p:nvPr/>
          </p:nvSpPr>
          <p:spPr>
            <a:xfrm>
              <a:off x="0" y="515239"/>
              <a:ext cx="8193772" cy="2485686"/>
            </a:xfrm>
            <a:prstGeom prst="rect">
              <a:avLst/>
            </a:prstGeom>
          </p:spPr>
          <p:txBody>
            <a:bodyPr lIns="0" tIns="0" rIns="0" bIns="0" rtlCol="0" anchor="t">
              <a:spAutoFit/>
            </a:bodyPr>
            <a:lstStyle/>
            <a:p>
              <a:pPr marL="0" lvl="0" indent="0" algn="l">
                <a:lnSpc>
                  <a:spcPts val="7231"/>
                </a:lnSpc>
                <a:spcBef>
                  <a:spcPct val="0"/>
                </a:spcBef>
              </a:pPr>
              <a:r>
                <a:rPr lang="en-US" sz="6400" spc="672">
                  <a:solidFill>
                    <a:srgbClr val="244357"/>
                  </a:solidFill>
                  <a:latin typeface="Roboto Condensed Bold"/>
                </a:rPr>
                <a:t>EXP</a:t>
              </a:r>
              <a:r>
                <a:rPr lang="en-US" sz="6400" u="none" spc="672">
                  <a:solidFill>
                    <a:srgbClr val="244357"/>
                  </a:solidFill>
                  <a:latin typeface="Roboto Condensed Bold"/>
                </a:rPr>
                <a:t>ERIMENTS INVOLVE</a:t>
              </a:r>
            </a:p>
          </p:txBody>
        </p:sp>
        <p:sp>
          <p:nvSpPr>
            <p:cNvPr id="4" name="TextBox 4"/>
            <p:cNvSpPr txBox="1"/>
            <p:nvPr/>
          </p:nvSpPr>
          <p:spPr>
            <a:xfrm>
              <a:off x="0" y="-19050"/>
              <a:ext cx="8193772" cy="582591"/>
            </a:xfrm>
            <a:prstGeom prst="rect">
              <a:avLst/>
            </a:prstGeom>
          </p:spPr>
          <p:txBody>
            <a:bodyPr lIns="0" tIns="0" rIns="0" bIns="0" rtlCol="0" anchor="t">
              <a:spAutoFit/>
            </a:bodyPr>
            <a:lstStyle/>
            <a:p>
              <a:pPr marL="0" lvl="0" indent="0" algn="l">
                <a:lnSpc>
                  <a:spcPts val="3332"/>
                </a:lnSpc>
                <a:spcBef>
                  <a:spcPct val="0"/>
                </a:spcBef>
              </a:pPr>
              <a:endParaRPr/>
            </a:p>
          </p:txBody>
        </p:sp>
      </p:grpSp>
      <p:grpSp>
        <p:nvGrpSpPr>
          <p:cNvPr id="5" name="Group 5"/>
          <p:cNvGrpSpPr/>
          <p:nvPr/>
        </p:nvGrpSpPr>
        <p:grpSpPr>
          <a:xfrm>
            <a:off x="8808596" y="1945010"/>
            <a:ext cx="8450704" cy="6342211"/>
            <a:chOff x="0" y="-85725"/>
            <a:chExt cx="11267606" cy="8456281"/>
          </a:xfrm>
        </p:grpSpPr>
        <p:sp>
          <p:nvSpPr>
            <p:cNvPr id="6" name="TextBox 6"/>
            <p:cNvSpPr txBox="1"/>
            <p:nvPr/>
          </p:nvSpPr>
          <p:spPr>
            <a:xfrm>
              <a:off x="0" y="1002660"/>
              <a:ext cx="11267606" cy="652992"/>
            </a:xfrm>
            <a:prstGeom prst="rect">
              <a:avLst/>
            </a:prstGeom>
          </p:spPr>
          <p:txBody>
            <a:bodyPr lIns="0" tIns="0" rIns="0" bIns="0" rtlCol="0" anchor="t">
              <a:spAutoFit/>
            </a:bodyPr>
            <a:lstStyle/>
            <a:p>
              <a:pPr algn="l">
                <a:lnSpc>
                  <a:spcPts val="4060"/>
                </a:lnSpc>
              </a:pPr>
              <a:r>
                <a:rPr lang="en-US" sz="2800" spc="70">
                  <a:solidFill>
                    <a:srgbClr val="244357"/>
                  </a:solidFill>
                  <a:latin typeface="Roboto"/>
                </a:rPr>
                <a:t>measuring an outcome of interest</a:t>
              </a:r>
            </a:p>
          </p:txBody>
        </p:sp>
        <p:sp>
          <p:nvSpPr>
            <p:cNvPr id="7" name="TextBox 7"/>
            <p:cNvSpPr txBox="1"/>
            <p:nvPr/>
          </p:nvSpPr>
          <p:spPr>
            <a:xfrm>
              <a:off x="0" y="-85725"/>
              <a:ext cx="7593069" cy="746125"/>
            </a:xfrm>
            <a:prstGeom prst="rect">
              <a:avLst/>
            </a:prstGeom>
          </p:spPr>
          <p:txBody>
            <a:bodyPr lIns="0" tIns="0" rIns="0" bIns="0" rtlCol="0" anchor="t">
              <a:spAutoFit/>
            </a:bodyPr>
            <a:lstStyle/>
            <a:p>
              <a:pPr algn="l">
                <a:lnSpc>
                  <a:spcPts val="4785"/>
                </a:lnSpc>
              </a:pPr>
              <a:r>
                <a:rPr lang="en-US" sz="3300" spc="82">
                  <a:solidFill>
                    <a:srgbClr val="244357"/>
                  </a:solidFill>
                  <a:latin typeface="Roboto Bold"/>
                </a:rPr>
                <a:t>OBSERVING</a:t>
              </a:r>
            </a:p>
          </p:txBody>
        </p:sp>
        <p:sp>
          <p:nvSpPr>
            <p:cNvPr id="8" name="TextBox 8"/>
            <p:cNvSpPr txBox="1"/>
            <p:nvPr/>
          </p:nvSpPr>
          <p:spPr>
            <a:xfrm>
              <a:off x="0" y="3674312"/>
              <a:ext cx="11267606" cy="1338792"/>
            </a:xfrm>
            <a:prstGeom prst="rect">
              <a:avLst/>
            </a:prstGeom>
          </p:spPr>
          <p:txBody>
            <a:bodyPr lIns="0" tIns="0" rIns="0" bIns="0" rtlCol="0" anchor="t">
              <a:spAutoFit/>
            </a:bodyPr>
            <a:lstStyle/>
            <a:p>
              <a:pPr algn="l">
                <a:lnSpc>
                  <a:spcPts val="4060"/>
                </a:lnSpc>
              </a:pPr>
              <a:r>
                <a:rPr lang="en-US" sz="2800" spc="70">
                  <a:solidFill>
                    <a:srgbClr val="244357"/>
                  </a:solidFill>
                  <a:latin typeface="Roboto"/>
                </a:rPr>
                <a:t>having participants do something, or doing something to participants</a:t>
              </a:r>
            </a:p>
          </p:txBody>
        </p:sp>
        <p:sp>
          <p:nvSpPr>
            <p:cNvPr id="9" name="TextBox 9"/>
            <p:cNvSpPr txBox="1"/>
            <p:nvPr/>
          </p:nvSpPr>
          <p:spPr>
            <a:xfrm>
              <a:off x="0" y="2585927"/>
              <a:ext cx="7593068" cy="756617"/>
            </a:xfrm>
            <a:prstGeom prst="rect">
              <a:avLst/>
            </a:prstGeom>
          </p:spPr>
          <p:txBody>
            <a:bodyPr lIns="0" tIns="0" rIns="0" bIns="0" rtlCol="0" anchor="t">
              <a:spAutoFit/>
            </a:bodyPr>
            <a:lstStyle/>
            <a:p>
              <a:pPr algn="l">
                <a:lnSpc>
                  <a:spcPts val="4785"/>
                </a:lnSpc>
              </a:pPr>
              <a:r>
                <a:rPr lang="en-US" sz="3300" spc="82" dirty="0">
                  <a:solidFill>
                    <a:srgbClr val="244357"/>
                  </a:solidFill>
                  <a:latin typeface="Roboto Bold"/>
                </a:rPr>
                <a:t>ACTION(S)</a:t>
              </a:r>
            </a:p>
          </p:txBody>
        </p:sp>
        <p:sp>
          <p:nvSpPr>
            <p:cNvPr id="10" name="TextBox 10"/>
            <p:cNvSpPr txBox="1"/>
            <p:nvPr/>
          </p:nvSpPr>
          <p:spPr>
            <a:xfrm>
              <a:off x="0" y="7031764"/>
              <a:ext cx="11267606" cy="1338792"/>
            </a:xfrm>
            <a:prstGeom prst="rect">
              <a:avLst/>
            </a:prstGeom>
          </p:spPr>
          <p:txBody>
            <a:bodyPr lIns="0" tIns="0" rIns="0" bIns="0" rtlCol="0" anchor="t">
              <a:spAutoFit/>
            </a:bodyPr>
            <a:lstStyle/>
            <a:p>
              <a:pPr algn="l">
                <a:lnSpc>
                  <a:spcPts val="4060"/>
                </a:lnSpc>
              </a:pPr>
              <a:r>
                <a:rPr lang="en-US" sz="2800" spc="70">
                  <a:solidFill>
                    <a:srgbClr val="244357"/>
                  </a:solidFill>
                  <a:latin typeface="Roboto"/>
                </a:rPr>
                <a:t>measuring changes in the outcome of interest (consequences of the action)</a:t>
              </a:r>
            </a:p>
          </p:txBody>
        </p:sp>
        <p:sp>
          <p:nvSpPr>
            <p:cNvPr id="11" name="TextBox 11"/>
            <p:cNvSpPr txBox="1"/>
            <p:nvPr/>
          </p:nvSpPr>
          <p:spPr>
            <a:xfrm>
              <a:off x="0" y="5943379"/>
              <a:ext cx="7593069" cy="746125"/>
            </a:xfrm>
            <a:prstGeom prst="rect">
              <a:avLst/>
            </a:prstGeom>
          </p:spPr>
          <p:txBody>
            <a:bodyPr lIns="0" tIns="0" rIns="0" bIns="0" rtlCol="0" anchor="t">
              <a:spAutoFit/>
            </a:bodyPr>
            <a:lstStyle/>
            <a:p>
              <a:pPr algn="l">
                <a:lnSpc>
                  <a:spcPts val="4785"/>
                </a:lnSpc>
              </a:pPr>
              <a:r>
                <a:rPr lang="en-US" sz="3300" spc="82">
                  <a:solidFill>
                    <a:srgbClr val="244357"/>
                  </a:solidFill>
                  <a:latin typeface="Roboto Bold"/>
                </a:rPr>
                <a:t>OBSERVING AGAIN</a:t>
              </a:r>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3"/>
          <a:srcRect l="12390" t="1262" r="13338" b="24301"/>
          <a:stretch>
            <a:fillRect/>
          </a:stretch>
        </a:blipFill>
        <a:effectLst/>
      </p:bgPr>
    </p:bg>
    <p:spTree>
      <p:nvGrpSpPr>
        <p:cNvPr id="1" name=""/>
        <p:cNvGrpSpPr/>
        <p:nvPr/>
      </p:nvGrpSpPr>
      <p:grpSpPr>
        <a:xfrm>
          <a:off x="0" y="0"/>
          <a:ext cx="0" cy="0"/>
          <a:chOff x="0" y="0"/>
          <a:chExt cx="0" cy="0"/>
        </a:xfrm>
      </p:grpSpPr>
      <p:grpSp>
        <p:nvGrpSpPr>
          <p:cNvPr id="2" name="Group 2"/>
          <p:cNvGrpSpPr/>
          <p:nvPr/>
        </p:nvGrpSpPr>
        <p:grpSpPr>
          <a:xfrm>
            <a:off x="2303768" y="2207456"/>
            <a:ext cx="5997871" cy="5872089"/>
            <a:chOff x="0" y="0"/>
            <a:chExt cx="7997161" cy="7829451"/>
          </a:xfrm>
        </p:grpSpPr>
        <p:sp>
          <p:nvSpPr>
            <p:cNvPr id="3" name="AutoShape 3"/>
            <p:cNvSpPr/>
            <p:nvPr/>
          </p:nvSpPr>
          <p:spPr>
            <a:xfrm>
              <a:off x="0" y="0"/>
              <a:ext cx="7997161" cy="7829451"/>
            </a:xfrm>
            <a:prstGeom prst="rect">
              <a:avLst/>
            </a:prstGeom>
            <a:solidFill>
              <a:srgbClr val="F2FAFF"/>
            </a:solidFill>
          </p:spPr>
        </p:sp>
        <p:sp>
          <p:nvSpPr>
            <p:cNvPr id="4" name="TextBox 4"/>
            <p:cNvSpPr txBox="1"/>
            <p:nvPr/>
          </p:nvSpPr>
          <p:spPr>
            <a:xfrm>
              <a:off x="613792" y="2202715"/>
              <a:ext cx="6769577" cy="5150959"/>
            </a:xfrm>
            <a:prstGeom prst="rect">
              <a:avLst/>
            </a:prstGeom>
          </p:spPr>
          <p:txBody>
            <a:bodyPr lIns="0" tIns="0" rIns="0" bIns="0" rtlCol="0" anchor="t">
              <a:spAutoFit/>
            </a:bodyPr>
            <a:lstStyle/>
            <a:p>
              <a:pPr>
                <a:lnSpc>
                  <a:spcPts val="3149"/>
                </a:lnSpc>
              </a:pPr>
              <a:r>
                <a:rPr lang="en-US" sz="2099" spc="52">
                  <a:solidFill>
                    <a:srgbClr val="244357"/>
                  </a:solidFill>
                  <a:latin typeface="Roboto"/>
                </a:rPr>
                <a:t>Experiment in which stimulus (sometimes called the treatment) has already naturally-occurred.</a:t>
              </a:r>
            </a:p>
            <a:p>
              <a:pPr>
                <a:lnSpc>
                  <a:spcPts val="3149"/>
                </a:lnSpc>
              </a:pPr>
              <a:endParaRPr lang="en-US" sz="2099" spc="52">
                <a:solidFill>
                  <a:srgbClr val="244357"/>
                </a:solidFill>
                <a:latin typeface="Roboto"/>
              </a:endParaRPr>
            </a:p>
            <a:p>
              <a:pPr>
                <a:lnSpc>
                  <a:spcPts val="3149"/>
                </a:lnSpc>
              </a:pPr>
              <a:r>
                <a:rPr lang="en-US" sz="2099" spc="52">
                  <a:solidFill>
                    <a:srgbClr val="244357"/>
                  </a:solidFill>
                  <a:latin typeface="Roboto"/>
                </a:rPr>
                <a:t>Quasi-Experimental because lacks pre-test comparison, and stimulus not under researcher control.</a:t>
              </a:r>
            </a:p>
            <a:p>
              <a:pPr>
                <a:lnSpc>
                  <a:spcPts val="3149"/>
                </a:lnSpc>
              </a:pPr>
              <a:endParaRPr lang="en-US" sz="2099" spc="52">
                <a:solidFill>
                  <a:srgbClr val="244357"/>
                </a:solidFill>
                <a:latin typeface="Roboto"/>
              </a:endParaRPr>
            </a:p>
            <a:p>
              <a:pPr>
                <a:lnSpc>
                  <a:spcPts val="3149"/>
                </a:lnSpc>
              </a:pPr>
              <a:r>
                <a:rPr lang="en-US" sz="2099" spc="52">
                  <a:solidFill>
                    <a:srgbClr val="244357"/>
                  </a:solidFill>
                  <a:latin typeface="Roboto"/>
                </a:rPr>
                <a:t>Used in disaster research, effect of disaster on those who experienced it</a:t>
              </a:r>
            </a:p>
          </p:txBody>
        </p:sp>
        <p:sp>
          <p:nvSpPr>
            <p:cNvPr id="5" name="TextBox 5"/>
            <p:cNvSpPr txBox="1"/>
            <p:nvPr/>
          </p:nvSpPr>
          <p:spPr>
            <a:xfrm>
              <a:off x="1567268" y="338522"/>
              <a:ext cx="4862624" cy="1521729"/>
            </a:xfrm>
            <a:prstGeom prst="rect">
              <a:avLst/>
            </a:prstGeom>
          </p:spPr>
          <p:txBody>
            <a:bodyPr lIns="0" tIns="0" rIns="0" bIns="0" rtlCol="0" anchor="t">
              <a:spAutoFit/>
            </a:bodyPr>
            <a:lstStyle/>
            <a:p>
              <a:pPr algn="ctr">
                <a:lnSpc>
                  <a:spcPts val="4619"/>
                </a:lnSpc>
              </a:pPr>
              <a:r>
                <a:rPr lang="en-US" sz="3299" spc="82">
                  <a:solidFill>
                    <a:srgbClr val="25A3C5"/>
                  </a:solidFill>
                  <a:latin typeface="Roboto Bold"/>
                </a:rPr>
                <a:t>NATURAL EXPERIMENT</a:t>
              </a:r>
            </a:p>
          </p:txBody>
        </p:sp>
      </p:grpSp>
      <p:sp>
        <p:nvSpPr>
          <p:cNvPr id="6" name="TextBox 6"/>
          <p:cNvSpPr txBox="1"/>
          <p:nvPr/>
        </p:nvSpPr>
        <p:spPr>
          <a:xfrm>
            <a:off x="9144000" y="4798314"/>
            <a:ext cx="7569633" cy="709422"/>
          </a:xfrm>
          <a:prstGeom prst="rect">
            <a:avLst/>
          </a:prstGeom>
        </p:spPr>
        <p:txBody>
          <a:bodyPr lIns="0" tIns="0" rIns="0" bIns="0" rtlCol="0" anchor="t">
            <a:spAutoFit/>
          </a:bodyPr>
          <a:lstStyle/>
          <a:p>
            <a:pPr marL="0" lvl="0" indent="0" algn="ctr">
              <a:lnSpc>
                <a:spcPts val="5423"/>
              </a:lnSpc>
              <a:spcBef>
                <a:spcPct val="0"/>
              </a:spcBef>
            </a:pPr>
            <a:r>
              <a:rPr lang="en-US" sz="4800" spc="504">
                <a:solidFill>
                  <a:srgbClr val="FFFFFF"/>
                </a:solidFill>
                <a:latin typeface="Roboto Condensed Bold"/>
              </a:rPr>
              <a:t>A QUASI-EXPERIMENT</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3"/>
          <a:srcRect l="12390" t="1262" r="13338" b="24301"/>
          <a:stretch>
            <a:fillRect/>
          </a:stretch>
        </a:blipFill>
        <a:effectLst/>
      </p:bgPr>
    </p:bg>
    <p:spTree>
      <p:nvGrpSpPr>
        <p:cNvPr id="1" name=""/>
        <p:cNvGrpSpPr/>
        <p:nvPr/>
      </p:nvGrpSpPr>
      <p:grpSpPr>
        <a:xfrm>
          <a:off x="0" y="0"/>
          <a:ext cx="0" cy="0"/>
          <a:chOff x="0" y="0"/>
          <a:chExt cx="0" cy="0"/>
        </a:xfrm>
      </p:grpSpPr>
      <p:grpSp>
        <p:nvGrpSpPr>
          <p:cNvPr id="2" name="Group 2"/>
          <p:cNvGrpSpPr/>
          <p:nvPr/>
        </p:nvGrpSpPr>
        <p:grpSpPr>
          <a:xfrm>
            <a:off x="-1661056" y="-518056"/>
            <a:ext cx="10805056" cy="10805056"/>
            <a:chOff x="0" y="0"/>
            <a:chExt cx="1913890" cy="1913890"/>
          </a:xfrm>
        </p:grpSpPr>
        <p:sp>
          <p:nvSpPr>
            <p:cNvPr id="3" name="Freeform 3"/>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FFFFFF"/>
            </a:solidFill>
          </p:spPr>
        </p:sp>
      </p:grpSp>
      <p:sp>
        <p:nvSpPr>
          <p:cNvPr id="4" name="TextBox 4"/>
          <p:cNvSpPr txBox="1"/>
          <p:nvPr/>
        </p:nvSpPr>
        <p:spPr>
          <a:xfrm>
            <a:off x="10297591" y="6115626"/>
            <a:ext cx="6961709" cy="3142674"/>
          </a:xfrm>
          <a:prstGeom prst="rect">
            <a:avLst/>
          </a:prstGeom>
        </p:spPr>
        <p:txBody>
          <a:bodyPr lIns="0" tIns="0" rIns="0" bIns="0" rtlCol="0" anchor="t">
            <a:spAutoFit/>
          </a:bodyPr>
          <a:lstStyle/>
          <a:p>
            <a:pPr marL="0" lvl="0" indent="0" algn="l">
              <a:lnSpc>
                <a:spcPts val="6160"/>
              </a:lnSpc>
            </a:pPr>
            <a:r>
              <a:rPr lang="en-US" sz="5500" spc="577">
                <a:solidFill>
                  <a:srgbClr val="FFFFFF"/>
                </a:solidFill>
                <a:latin typeface="Roboto Condensed Bold"/>
              </a:rPr>
              <a:t>STRENGTHS AND WEAKNESSES OF EXPERIMENTAL DESIGNS</a:t>
            </a:r>
          </a:p>
        </p:txBody>
      </p:sp>
      <p:grpSp>
        <p:nvGrpSpPr>
          <p:cNvPr id="5" name="Group 5"/>
          <p:cNvGrpSpPr/>
          <p:nvPr/>
        </p:nvGrpSpPr>
        <p:grpSpPr>
          <a:xfrm>
            <a:off x="1028700" y="713422"/>
            <a:ext cx="5595058" cy="3306879"/>
            <a:chOff x="0" y="0"/>
            <a:chExt cx="7460077" cy="4409172"/>
          </a:xfrm>
        </p:grpSpPr>
        <p:sp>
          <p:nvSpPr>
            <p:cNvPr id="6" name="TextBox 6"/>
            <p:cNvSpPr txBox="1"/>
            <p:nvPr/>
          </p:nvSpPr>
          <p:spPr>
            <a:xfrm>
              <a:off x="0" y="-47625"/>
              <a:ext cx="7460077" cy="691938"/>
            </a:xfrm>
            <a:prstGeom prst="rect">
              <a:avLst/>
            </a:prstGeom>
          </p:spPr>
          <p:txBody>
            <a:bodyPr lIns="0" tIns="0" rIns="0" bIns="0" rtlCol="0" anchor="t">
              <a:spAutoFit/>
            </a:bodyPr>
            <a:lstStyle/>
            <a:p>
              <a:pPr>
                <a:lnSpc>
                  <a:spcPts val="4160"/>
                </a:lnSpc>
              </a:pPr>
              <a:r>
                <a:rPr lang="en-US" sz="3200" spc="320">
                  <a:solidFill>
                    <a:srgbClr val="25A3C5"/>
                  </a:solidFill>
                  <a:latin typeface="Roboto Condensed Bold"/>
                </a:rPr>
                <a:t>STRENGTHS</a:t>
              </a:r>
            </a:p>
          </p:txBody>
        </p:sp>
        <p:sp>
          <p:nvSpPr>
            <p:cNvPr id="7" name="TextBox 7"/>
            <p:cNvSpPr txBox="1"/>
            <p:nvPr/>
          </p:nvSpPr>
          <p:spPr>
            <a:xfrm>
              <a:off x="0" y="954137"/>
              <a:ext cx="7460077" cy="3455035"/>
            </a:xfrm>
            <a:prstGeom prst="rect">
              <a:avLst/>
            </a:prstGeom>
          </p:spPr>
          <p:txBody>
            <a:bodyPr lIns="0" tIns="0" rIns="0" bIns="0" rtlCol="0" anchor="t">
              <a:spAutoFit/>
            </a:bodyPr>
            <a:lstStyle/>
            <a:p>
              <a:pPr marL="604520" lvl="1" indent="-302260">
                <a:lnSpc>
                  <a:spcPts val="4200"/>
                </a:lnSpc>
                <a:buFont typeface="Arial"/>
                <a:buChar char="•"/>
              </a:pPr>
              <a:r>
                <a:rPr lang="en-US" sz="2800" spc="28">
                  <a:solidFill>
                    <a:srgbClr val="25A3C5"/>
                  </a:solidFill>
                  <a:latin typeface="Roboto"/>
                </a:rPr>
                <a:t>Cau</a:t>
              </a:r>
              <a:r>
                <a:rPr lang="en-US" sz="2800" u="none" spc="28">
                  <a:solidFill>
                    <a:srgbClr val="25A3C5"/>
                  </a:solidFill>
                  <a:latin typeface="Roboto"/>
                </a:rPr>
                <a:t>sat</a:t>
              </a:r>
              <a:r>
                <a:rPr lang="en-US" sz="2800" spc="28">
                  <a:solidFill>
                    <a:srgbClr val="25A3C5"/>
                  </a:solidFill>
                  <a:latin typeface="Roboto"/>
                </a:rPr>
                <a:t>ion: Isolation of independent variable's/stimulus' impact on outcome</a:t>
              </a:r>
            </a:p>
            <a:p>
              <a:pPr marL="604520" lvl="1" indent="-302260">
                <a:lnSpc>
                  <a:spcPts val="4200"/>
                </a:lnSpc>
                <a:buFont typeface="Arial"/>
                <a:buChar char="•"/>
              </a:pPr>
              <a:r>
                <a:rPr lang="en-US" sz="2800" spc="28">
                  <a:solidFill>
                    <a:srgbClr val="25A3C5"/>
                  </a:solidFill>
                  <a:latin typeface="Roboto"/>
                </a:rPr>
                <a:t>Replication</a:t>
              </a:r>
            </a:p>
          </p:txBody>
        </p:sp>
      </p:grpSp>
      <p:grpSp>
        <p:nvGrpSpPr>
          <p:cNvPr id="8" name="Group 8"/>
          <p:cNvGrpSpPr/>
          <p:nvPr/>
        </p:nvGrpSpPr>
        <p:grpSpPr>
          <a:xfrm>
            <a:off x="1028700" y="6804861"/>
            <a:ext cx="5595058" cy="1735254"/>
            <a:chOff x="0" y="0"/>
            <a:chExt cx="7460077" cy="2313672"/>
          </a:xfrm>
        </p:grpSpPr>
        <p:sp>
          <p:nvSpPr>
            <p:cNvPr id="9" name="TextBox 9"/>
            <p:cNvSpPr txBox="1"/>
            <p:nvPr/>
          </p:nvSpPr>
          <p:spPr>
            <a:xfrm>
              <a:off x="0" y="-47625"/>
              <a:ext cx="7460077" cy="691938"/>
            </a:xfrm>
            <a:prstGeom prst="rect">
              <a:avLst/>
            </a:prstGeom>
          </p:spPr>
          <p:txBody>
            <a:bodyPr lIns="0" tIns="0" rIns="0" bIns="0" rtlCol="0" anchor="t">
              <a:spAutoFit/>
            </a:bodyPr>
            <a:lstStyle/>
            <a:p>
              <a:pPr>
                <a:lnSpc>
                  <a:spcPts val="4160"/>
                </a:lnSpc>
              </a:pPr>
              <a:r>
                <a:rPr lang="en-US" sz="3200" spc="320">
                  <a:solidFill>
                    <a:srgbClr val="25A3C5"/>
                  </a:solidFill>
                  <a:latin typeface="Roboto Condensed Bold"/>
                </a:rPr>
                <a:t>WEAKNESSES</a:t>
              </a:r>
            </a:p>
          </p:txBody>
        </p:sp>
        <p:sp>
          <p:nvSpPr>
            <p:cNvPr id="10" name="TextBox 10"/>
            <p:cNvSpPr txBox="1"/>
            <p:nvPr/>
          </p:nvSpPr>
          <p:spPr>
            <a:xfrm>
              <a:off x="0" y="954137"/>
              <a:ext cx="7460077" cy="1359535"/>
            </a:xfrm>
            <a:prstGeom prst="rect">
              <a:avLst/>
            </a:prstGeom>
          </p:spPr>
          <p:txBody>
            <a:bodyPr lIns="0" tIns="0" rIns="0" bIns="0" rtlCol="0" anchor="t">
              <a:spAutoFit/>
            </a:bodyPr>
            <a:lstStyle/>
            <a:p>
              <a:pPr marL="604520" lvl="1" indent="-302260">
                <a:lnSpc>
                  <a:spcPts val="4200"/>
                </a:lnSpc>
                <a:buFont typeface="Arial"/>
                <a:buChar char="•"/>
              </a:pPr>
              <a:r>
                <a:rPr lang="en-US" sz="2800" spc="28">
                  <a:solidFill>
                    <a:srgbClr val="25A3C5"/>
                  </a:solidFill>
                  <a:latin typeface="Roboto"/>
                </a:rPr>
                <a:t>Artificiality: External validity problems</a:t>
              </a:r>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rcRect l="12390" t="1262" r="13338" b="24301"/>
          <a:stretch>
            <a:fillRect/>
          </a:stretch>
        </a:blipFill>
        <a:effectLst/>
      </p:bgPr>
    </p:bg>
    <p:spTree>
      <p:nvGrpSpPr>
        <p:cNvPr id="1" name=""/>
        <p:cNvGrpSpPr/>
        <p:nvPr/>
      </p:nvGrpSpPr>
      <p:grpSpPr>
        <a:xfrm>
          <a:off x="0" y="0"/>
          <a:ext cx="0" cy="0"/>
          <a:chOff x="0" y="0"/>
          <a:chExt cx="0" cy="0"/>
        </a:xfrm>
      </p:grpSpPr>
      <p:sp>
        <p:nvSpPr>
          <p:cNvPr id="2" name="AutoShape 2"/>
          <p:cNvSpPr/>
          <p:nvPr/>
        </p:nvSpPr>
        <p:spPr>
          <a:xfrm>
            <a:off x="1941421" y="1901503"/>
            <a:ext cx="14405157" cy="6328097"/>
          </a:xfrm>
          <a:prstGeom prst="rect">
            <a:avLst/>
          </a:prstGeom>
          <a:solidFill>
            <a:srgbClr val="FFFCFA"/>
          </a:solidFill>
        </p:spPr>
      </p:sp>
      <p:sp>
        <p:nvSpPr>
          <p:cNvPr id="3" name="TextBox 3"/>
          <p:cNvSpPr txBox="1"/>
          <p:nvPr/>
        </p:nvSpPr>
        <p:spPr>
          <a:xfrm>
            <a:off x="9144000" y="4044315"/>
            <a:ext cx="6279599" cy="2093595"/>
          </a:xfrm>
          <a:prstGeom prst="rect">
            <a:avLst/>
          </a:prstGeom>
        </p:spPr>
        <p:txBody>
          <a:bodyPr lIns="0" tIns="0" rIns="0" bIns="0" rtlCol="0" anchor="t">
            <a:spAutoFit/>
          </a:bodyPr>
          <a:lstStyle/>
          <a:p>
            <a:pPr marL="604520" lvl="1" indent="-302260">
              <a:lnSpc>
                <a:spcPts val="4200"/>
              </a:lnSpc>
              <a:buFont typeface="Arial"/>
              <a:buChar char="•"/>
            </a:pPr>
            <a:r>
              <a:rPr lang="en-US" sz="2800" spc="28">
                <a:solidFill>
                  <a:srgbClr val="25A3C5"/>
                </a:solidFill>
                <a:latin typeface="Roboto"/>
              </a:rPr>
              <a:t>Deception for the stimulus, requires debriefing</a:t>
            </a:r>
          </a:p>
          <a:p>
            <a:pPr marL="604520" lvl="1" indent="-302260">
              <a:lnSpc>
                <a:spcPts val="4200"/>
              </a:lnSpc>
              <a:buFont typeface="Arial"/>
              <a:buChar char="•"/>
            </a:pPr>
            <a:r>
              <a:rPr lang="en-US" sz="2800" spc="28">
                <a:solidFill>
                  <a:srgbClr val="25A3C5"/>
                </a:solidFill>
                <a:latin typeface="Roboto"/>
              </a:rPr>
              <a:t>Obtrusive: has potential to inadvertently harm participants</a:t>
            </a:r>
          </a:p>
        </p:txBody>
      </p:sp>
      <p:sp>
        <p:nvSpPr>
          <p:cNvPr id="4" name="TextBox 4"/>
          <p:cNvSpPr txBox="1"/>
          <p:nvPr/>
        </p:nvSpPr>
        <p:spPr>
          <a:xfrm>
            <a:off x="2836630" y="4210050"/>
            <a:ext cx="5366875" cy="1847850"/>
          </a:xfrm>
          <a:prstGeom prst="rect">
            <a:avLst/>
          </a:prstGeom>
        </p:spPr>
        <p:txBody>
          <a:bodyPr lIns="0" tIns="0" rIns="0" bIns="0" rtlCol="0" anchor="t">
            <a:spAutoFit/>
          </a:bodyPr>
          <a:lstStyle/>
          <a:p>
            <a:pPr>
              <a:lnSpc>
                <a:spcPts val="7200"/>
              </a:lnSpc>
            </a:pPr>
            <a:r>
              <a:rPr lang="en-US" sz="6000" spc="-60">
                <a:solidFill>
                  <a:srgbClr val="25A3C5"/>
                </a:solidFill>
                <a:latin typeface="Roboto Bold"/>
              </a:rPr>
              <a:t>Ethics and Experiments</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rcRect l="12390" t="1262" r="13338" b="24301"/>
          <a:stretch>
            <a:fillRect/>
          </a:stretch>
        </a:blipFill>
        <a:effectLst/>
      </p:bgPr>
    </p:bg>
    <p:spTree>
      <p:nvGrpSpPr>
        <p:cNvPr id="1" name=""/>
        <p:cNvGrpSpPr/>
        <p:nvPr/>
      </p:nvGrpSpPr>
      <p:grpSpPr>
        <a:xfrm>
          <a:off x="0" y="0"/>
          <a:ext cx="0" cy="0"/>
          <a:chOff x="0" y="0"/>
          <a:chExt cx="0" cy="0"/>
        </a:xfrm>
      </p:grpSpPr>
      <p:sp>
        <p:nvSpPr>
          <p:cNvPr id="2" name="TextBox 2"/>
          <p:cNvSpPr txBox="1"/>
          <p:nvPr/>
        </p:nvSpPr>
        <p:spPr>
          <a:xfrm>
            <a:off x="1028700" y="3397548"/>
            <a:ext cx="6961709" cy="1580227"/>
          </a:xfrm>
          <a:prstGeom prst="rect">
            <a:avLst/>
          </a:prstGeom>
        </p:spPr>
        <p:txBody>
          <a:bodyPr lIns="0" tIns="0" rIns="0" bIns="0" rtlCol="0" anchor="t">
            <a:spAutoFit/>
          </a:bodyPr>
          <a:lstStyle/>
          <a:p>
            <a:pPr marL="0" lvl="0" indent="0" algn="l">
              <a:lnSpc>
                <a:spcPts val="6160"/>
              </a:lnSpc>
            </a:pPr>
            <a:r>
              <a:rPr lang="en-US" sz="5500" spc="577">
                <a:solidFill>
                  <a:srgbClr val="FFFFFF"/>
                </a:solidFill>
                <a:latin typeface="Roboto Condensed Bold"/>
              </a:rPr>
              <a:t>EXPERIMENTS AND </a:t>
            </a:r>
            <a:r>
              <a:rPr lang="en-US" sz="5500" u="none" spc="577">
                <a:solidFill>
                  <a:srgbClr val="FFFFFF"/>
                </a:solidFill>
                <a:latin typeface="Roboto Condensed Bold"/>
              </a:rPr>
              <a:t>CAUSATION</a:t>
            </a:r>
          </a:p>
        </p:txBody>
      </p:sp>
      <p:grpSp>
        <p:nvGrpSpPr>
          <p:cNvPr id="3" name="Group 3"/>
          <p:cNvGrpSpPr/>
          <p:nvPr/>
        </p:nvGrpSpPr>
        <p:grpSpPr>
          <a:xfrm>
            <a:off x="1028700" y="5537396"/>
            <a:ext cx="6961709" cy="1390155"/>
            <a:chOff x="0" y="0"/>
            <a:chExt cx="9282279" cy="1853541"/>
          </a:xfrm>
        </p:grpSpPr>
        <p:sp>
          <p:nvSpPr>
            <p:cNvPr id="4" name="TextBox 4"/>
            <p:cNvSpPr txBox="1"/>
            <p:nvPr/>
          </p:nvSpPr>
          <p:spPr>
            <a:xfrm>
              <a:off x="0" y="-19050"/>
              <a:ext cx="9282279" cy="1150454"/>
            </a:xfrm>
            <a:prstGeom prst="rect">
              <a:avLst/>
            </a:prstGeom>
          </p:spPr>
          <p:txBody>
            <a:bodyPr lIns="0" tIns="0" rIns="0" bIns="0" rtlCol="0" anchor="t">
              <a:spAutoFit/>
            </a:bodyPr>
            <a:lstStyle/>
            <a:p>
              <a:pPr marL="0" lvl="0" indent="0">
                <a:lnSpc>
                  <a:spcPts val="3332"/>
                </a:lnSpc>
                <a:spcBef>
                  <a:spcPct val="0"/>
                </a:spcBef>
              </a:pPr>
              <a:r>
                <a:rPr lang="en-US" sz="2800" spc="70" dirty="0">
                  <a:solidFill>
                    <a:srgbClr val="FFFFFF"/>
                  </a:solidFill>
                  <a:latin typeface="Roboto Condensed"/>
                </a:rPr>
                <a:t>EXPE</a:t>
              </a:r>
              <a:r>
                <a:rPr lang="en-US" sz="2800" u="none" spc="70" dirty="0">
                  <a:solidFill>
                    <a:srgbClr val="FFFFFF"/>
                  </a:solidFill>
                  <a:latin typeface="Roboto Condensed"/>
                </a:rPr>
                <a:t>RIMENTS FOR EXPLANATORY (CAUSAL) PURPOSES</a:t>
              </a:r>
            </a:p>
          </p:txBody>
        </p:sp>
        <p:sp>
          <p:nvSpPr>
            <p:cNvPr id="5" name="TextBox 5"/>
            <p:cNvSpPr txBox="1"/>
            <p:nvPr/>
          </p:nvSpPr>
          <p:spPr>
            <a:xfrm>
              <a:off x="0" y="1206100"/>
              <a:ext cx="9282279" cy="647441"/>
            </a:xfrm>
            <a:prstGeom prst="rect">
              <a:avLst/>
            </a:prstGeom>
          </p:spPr>
          <p:txBody>
            <a:bodyPr lIns="0" tIns="0" rIns="0" bIns="0" rtlCol="0" anchor="t">
              <a:spAutoFit/>
            </a:bodyPr>
            <a:lstStyle/>
            <a:p>
              <a:pPr marL="604520" lvl="1" indent="-302260" algn="l">
                <a:lnSpc>
                  <a:spcPts val="4060"/>
                </a:lnSpc>
                <a:buFont typeface="Arial"/>
                <a:buChar char="•"/>
              </a:pPr>
              <a:r>
                <a:rPr lang="en-US" sz="2800" spc="70">
                  <a:solidFill>
                    <a:srgbClr val="F2FAFF"/>
                  </a:solidFill>
                  <a:latin typeface="Roboto"/>
                </a:rPr>
                <a:t>Testing hypotheses</a:t>
              </a:r>
            </a:p>
          </p:txBody>
        </p:sp>
      </p:grpSp>
      <p:sp>
        <p:nvSpPr>
          <p:cNvPr id="6" name="TextBox 6"/>
          <p:cNvSpPr txBox="1"/>
          <p:nvPr/>
        </p:nvSpPr>
        <p:spPr>
          <a:xfrm>
            <a:off x="10608913" y="6206704"/>
            <a:ext cx="6650387" cy="3051596"/>
          </a:xfrm>
          <a:prstGeom prst="rect">
            <a:avLst/>
          </a:prstGeom>
        </p:spPr>
        <p:txBody>
          <a:bodyPr lIns="0" tIns="0" rIns="0" bIns="0" rtlCol="0" anchor="t">
            <a:spAutoFit/>
          </a:bodyPr>
          <a:lstStyle/>
          <a:p>
            <a:pPr>
              <a:lnSpc>
                <a:spcPts val="3045"/>
              </a:lnSpc>
            </a:pPr>
            <a:r>
              <a:rPr lang="en-US" sz="2100" spc="52">
                <a:solidFill>
                  <a:srgbClr val="F2FAFF"/>
                </a:solidFill>
                <a:latin typeface="Roboto"/>
              </a:rPr>
              <a:t>Example: </a:t>
            </a:r>
            <a:r>
              <a:rPr lang="en-US" sz="2100" spc="52">
                <a:solidFill>
                  <a:srgbClr val="F2FAFF"/>
                </a:solidFill>
                <a:latin typeface="Roboto Italics"/>
              </a:rPr>
              <a:t>You hypothesize that learning about Muslim contributions to U.S. history will reduce prejudice.</a:t>
            </a:r>
          </a:p>
          <a:p>
            <a:pPr>
              <a:lnSpc>
                <a:spcPts val="3045"/>
              </a:lnSpc>
            </a:pPr>
            <a:endParaRPr lang="en-US" sz="2100" spc="52">
              <a:solidFill>
                <a:srgbClr val="F2FAFF"/>
              </a:solidFill>
              <a:latin typeface="Roboto Italics"/>
            </a:endParaRPr>
          </a:p>
          <a:p>
            <a:pPr>
              <a:lnSpc>
                <a:spcPts val="3045"/>
              </a:lnSpc>
            </a:pPr>
            <a:r>
              <a:rPr lang="en-US" sz="2100" spc="52">
                <a:solidFill>
                  <a:srgbClr val="F2FAFF"/>
                </a:solidFill>
                <a:latin typeface="Roboto"/>
              </a:rPr>
              <a:t>To test hypothesis in an experiment, you would:</a:t>
            </a:r>
          </a:p>
          <a:p>
            <a:pPr marL="453390" lvl="1" indent="-226695">
              <a:lnSpc>
                <a:spcPts val="3045"/>
              </a:lnSpc>
              <a:buFont typeface="Arial"/>
              <a:buChar char="•"/>
            </a:pPr>
            <a:r>
              <a:rPr lang="en-US" sz="2100" spc="52">
                <a:solidFill>
                  <a:srgbClr val="F2FAFF"/>
                </a:solidFill>
                <a:latin typeface="Roboto"/>
              </a:rPr>
              <a:t>measure prejudice</a:t>
            </a:r>
          </a:p>
          <a:p>
            <a:pPr marL="453390" lvl="1" indent="-226695">
              <a:lnSpc>
                <a:spcPts val="3045"/>
              </a:lnSpc>
              <a:buFont typeface="Arial"/>
              <a:buChar char="•"/>
            </a:pPr>
            <a:r>
              <a:rPr lang="en-US" sz="2100" spc="52">
                <a:solidFill>
                  <a:srgbClr val="F2FAFF"/>
                </a:solidFill>
                <a:latin typeface="Roboto"/>
              </a:rPr>
              <a:t>expose participants to documentary/videos that depict Muslim contributions</a:t>
            </a:r>
          </a:p>
          <a:p>
            <a:pPr marL="453390" lvl="1" indent="-226695" algn="l">
              <a:lnSpc>
                <a:spcPts val="3045"/>
              </a:lnSpc>
              <a:buFont typeface="Arial"/>
              <a:buChar char="•"/>
            </a:pPr>
            <a:r>
              <a:rPr lang="en-US" sz="2100" spc="52">
                <a:solidFill>
                  <a:srgbClr val="F2FAFF"/>
                </a:solidFill>
                <a:latin typeface="Roboto"/>
              </a:rPr>
              <a:t>measure prejudice, again (to see if it reduced)</a:t>
            </a:r>
          </a:p>
        </p:txBody>
      </p:sp>
      <p:grpSp>
        <p:nvGrpSpPr>
          <p:cNvPr id="7" name="Group 7"/>
          <p:cNvGrpSpPr>
            <a:grpSpLocks noChangeAspect="1"/>
          </p:cNvGrpSpPr>
          <p:nvPr/>
        </p:nvGrpSpPr>
        <p:grpSpPr>
          <a:xfrm>
            <a:off x="11646289" y="1071640"/>
            <a:ext cx="4575635" cy="4575617"/>
            <a:chOff x="0" y="0"/>
            <a:chExt cx="6350000" cy="6349975"/>
          </a:xfrm>
        </p:grpSpPr>
        <p:sp>
          <p:nvSpPr>
            <p:cNvPr id="8" name="Freeform 8"/>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3">
                <a:alphaModFix amt="94000"/>
              </a:blip>
              <a:stretch>
                <a:fillRect l="-31086" r="-19006"/>
              </a:stretch>
            </a:blipFill>
          </p:spPr>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rcRect l="13642" t="25563" r="12086"/>
          <a:stretch>
            <a:fillRect/>
          </a:stretch>
        </a:blipFill>
        <a:effectLst/>
      </p:bgPr>
    </p:bg>
    <p:spTree>
      <p:nvGrpSpPr>
        <p:cNvPr id="1" name=""/>
        <p:cNvGrpSpPr/>
        <p:nvPr/>
      </p:nvGrpSpPr>
      <p:grpSpPr>
        <a:xfrm>
          <a:off x="0" y="0"/>
          <a:ext cx="0" cy="0"/>
          <a:chOff x="0" y="0"/>
          <a:chExt cx="0" cy="0"/>
        </a:xfrm>
      </p:grpSpPr>
      <p:grpSp>
        <p:nvGrpSpPr>
          <p:cNvPr id="2" name="Group 2"/>
          <p:cNvGrpSpPr/>
          <p:nvPr/>
        </p:nvGrpSpPr>
        <p:grpSpPr>
          <a:xfrm>
            <a:off x="-445081" y="5143500"/>
            <a:ext cx="19178161" cy="5657850"/>
            <a:chOff x="0" y="0"/>
            <a:chExt cx="6487427" cy="1913890"/>
          </a:xfrm>
        </p:grpSpPr>
        <p:sp>
          <p:nvSpPr>
            <p:cNvPr id="3" name="Freeform 3"/>
            <p:cNvSpPr/>
            <p:nvPr/>
          </p:nvSpPr>
          <p:spPr>
            <a:xfrm>
              <a:off x="0" y="0"/>
              <a:ext cx="6487427" cy="1913890"/>
            </a:xfrm>
            <a:custGeom>
              <a:avLst/>
              <a:gdLst/>
              <a:ahLst/>
              <a:cxnLst/>
              <a:rect l="l" t="t" r="r" b="b"/>
              <a:pathLst>
                <a:path w="6487427" h="1913890">
                  <a:moveTo>
                    <a:pt x="0" y="0"/>
                  </a:moveTo>
                  <a:lnTo>
                    <a:pt x="6487427" y="0"/>
                  </a:lnTo>
                  <a:lnTo>
                    <a:pt x="6487427" y="1913890"/>
                  </a:lnTo>
                  <a:lnTo>
                    <a:pt x="0" y="1913890"/>
                  </a:lnTo>
                  <a:close/>
                </a:path>
              </a:pathLst>
            </a:custGeom>
            <a:solidFill>
              <a:srgbClr val="FFFFFF"/>
            </a:solidFill>
          </p:spPr>
        </p:sp>
      </p:grpSp>
      <p:sp>
        <p:nvSpPr>
          <p:cNvPr id="4" name="TextBox 4"/>
          <p:cNvSpPr txBox="1"/>
          <p:nvPr/>
        </p:nvSpPr>
        <p:spPr>
          <a:xfrm>
            <a:off x="1028700" y="1066800"/>
            <a:ext cx="16230600" cy="799003"/>
          </a:xfrm>
          <a:prstGeom prst="rect">
            <a:avLst/>
          </a:prstGeom>
        </p:spPr>
        <p:txBody>
          <a:bodyPr lIns="0" tIns="0" rIns="0" bIns="0" rtlCol="0" anchor="t">
            <a:spAutoFit/>
          </a:bodyPr>
          <a:lstStyle/>
          <a:p>
            <a:pPr marL="0" lvl="0" indent="0" algn="ctr">
              <a:lnSpc>
                <a:spcPts val="6160"/>
              </a:lnSpc>
            </a:pPr>
            <a:r>
              <a:rPr lang="en-US" sz="5500" spc="577">
                <a:solidFill>
                  <a:srgbClr val="FFFFFF"/>
                </a:solidFill>
                <a:latin typeface="Roboto Condensed Bold"/>
              </a:rPr>
              <a:t>THE CLASSICAL EXPERIMENT</a:t>
            </a:r>
          </a:p>
        </p:txBody>
      </p:sp>
      <p:grpSp>
        <p:nvGrpSpPr>
          <p:cNvPr id="5" name="Group 5"/>
          <p:cNvGrpSpPr/>
          <p:nvPr/>
        </p:nvGrpSpPr>
        <p:grpSpPr>
          <a:xfrm>
            <a:off x="1745565" y="3658898"/>
            <a:ext cx="3032183" cy="3032183"/>
            <a:chOff x="0" y="0"/>
            <a:chExt cx="6350000" cy="6350000"/>
          </a:xfrm>
        </p:grpSpPr>
        <p:sp>
          <p:nvSpPr>
            <p:cNvPr id="6" name="Freeform 6"/>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68CEF5"/>
            </a:solidFill>
          </p:spPr>
        </p:sp>
      </p:grpSp>
      <p:grpSp>
        <p:nvGrpSpPr>
          <p:cNvPr id="7" name="Group 7"/>
          <p:cNvGrpSpPr/>
          <p:nvPr/>
        </p:nvGrpSpPr>
        <p:grpSpPr>
          <a:xfrm>
            <a:off x="7627909" y="3658898"/>
            <a:ext cx="3032183" cy="3032183"/>
            <a:chOff x="0" y="0"/>
            <a:chExt cx="6350000" cy="6350000"/>
          </a:xfrm>
        </p:grpSpPr>
        <p:sp>
          <p:nvSpPr>
            <p:cNvPr id="8" name="Freeform 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68CEF5"/>
            </a:solidFill>
          </p:spPr>
        </p:sp>
      </p:grpSp>
      <p:grpSp>
        <p:nvGrpSpPr>
          <p:cNvPr id="9" name="Group 9"/>
          <p:cNvGrpSpPr/>
          <p:nvPr/>
        </p:nvGrpSpPr>
        <p:grpSpPr>
          <a:xfrm>
            <a:off x="13491202" y="3658898"/>
            <a:ext cx="3032183" cy="3032183"/>
            <a:chOff x="0" y="0"/>
            <a:chExt cx="6350000" cy="6350000"/>
          </a:xfrm>
        </p:grpSpPr>
        <p:sp>
          <p:nvSpPr>
            <p:cNvPr id="10" name="Freeform 1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68CEF5"/>
            </a:solidFill>
          </p:spPr>
        </p:sp>
      </p:grpSp>
      <p:pic>
        <p:nvPicPr>
          <p:cNvPr id="11" name="Picture 11"/>
          <p:cNvPicPr>
            <a:picLocks noChangeAspect="1"/>
          </p:cNvPicPr>
          <p:nvPr/>
        </p:nvPicPr>
        <p:blipFill>
          <a:blip r:embed="rId3"/>
          <a:srcRect/>
          <a:stretch>
            <a:fillRect/>
          </a:stretch>
        </p:blipFill>
        <p:spPr>
          <a:xfrm>
            <a:off x="14254370" y="4292196"/>
            <a:ext cx="1531246" cy="1765587"/>
          </a:xfrm>
          <a:prstGeom prst="rect">
            <a:avLst/>
          </a:prstGeom>
        </p:spPr>
      </p:pic>
      <p:pic>
        <p:nvPicPr>
          <p:cNvPr id="12" name="Picture 12"/>
          <p:cNvPicPr>
            <a:picLocks noChangeAspect="1"/>
          </p:cNvPicPr>
          <p:nvPr/>
        </p:nvPicPr>
        <p:blipFill>
          <a:blip r:embed="rId4"/>
          <a:srcRect/>
          <a:stretch>
            <a:fillRect/>
          </a:stretch>
        </p:blipFill>
        <p:spPr>
          <a:xfrm>
            <a:off x="2508329" y="4285846"/>
            <a:ext cx="1560137" cy="1765587"/>
          </a:xfrm>
          <a:prstGeom prst="rect">
            <a:avLst/>
          </a:prstGeom>
        </p:spPr>
      </p:pic>
      <p:pic>
        <p:nvPicPr>
          <p:cNvPr id="13" name="Picture 13"/>
          <p:cNvPicPr>
            <a:picLocks noChangeAspect="1"/>
          </p:cNvPicPr>
          <p:nvPr/>
        </p:nvPicPr>
        <p:blipFill>
          <a:blip r:embed="rId5"/>
          <a:srcRect/>
          <a:stretch>
            <a:fillRect/>
          </a:stretch>
        </p:blipFill>
        <p:spPr>
          <a:xfrm>
            <a:off x="8261277" y="4285846"/>
            <a:ext cx="1752747" cy="1765587"/>
          </a:xfrm>
          <a:prstGeom prst="rect">
            <a:avLst/>
          </a:prstGeom>
        </p:spPr>
      </p:pic>
      <p:sp>
        <p:nvSpPr>
          <p:cNvPr id="14" name="TextBox 14"/>
          <p:cNvSpPr txBox="1"/>
          <p:nvPr/>
        </p:nvSpPr>
        <p:spPr>
          <a:xfrm>
            <a:off x="983884" y="7508109"/>
            <a:ext cx="4568246" cy="1133475"/>
          </a:xfrm>
          <a:prstGeom prst="rect">
            <a:avLst/>
          </a:prstGeom>
        </p:spPr>
        <p:txBody>
          <a:bodyPr lIns="0" tIns="0" rIns="0" bIns="0" rtlCol="0" anchor="t">
            <a:spAutoFit/>
          </a:bodyPr>
          <a:lstStyle/>
          <a:p>
            <a:pPr algn="ctr">
              <a:lnSpc>
                <a:spcPts val="4500"/>
              </a:lnSpc>
            </a:pPr>
            <a:r>
              <a:rPr lang="en-US" sz="3000" spc="30">
                <a:solidFill>
                  <a:srgbClr val="25A3C5"/>
                </a:solidFill>
                <a:latin typeface="Roboto"/>
              </a:rPr>
              <a:t>Independent and Dependent Variables</a:t>
            </a:r>
          </a:p>
        </p:txBody>
      </p:sp>
      <p:sp>
        <p:nvSpPr>
          <p:cNvPr id="15" name="TextBox 15"/>
          <p:cNvSpPr txBox="1"/>
          <p:nvPr/>
        </p:nvSpPr>
        <p:spPr>
          <a:xfrm>
            <a:off x="6859877" y="7508109"/>
            <a:ext cx="4568246" cy="1133475"/>
          </a:xfrm>
          <a:prstGeom prst="rect">
            <a:avLst/>
          </a:prstGeom>
        </p:spPr>
        <p:txBody>
          <a:bodyPr lIns="0" tIns="0" rIns="0" bIns="0" rtlCol="0" anchor="t">
            <a:spAutoFit/>
          </a:bodyPr>
          <a:lstStyle/>
          <a:p>
            <a:pPr algn="ctr">
              <a:lnSpc>
                <a:spcPts val="4500"/>
              </a:lnSpc>
            </a:pPr>
            <a:r>
              <a:rPr lang="en-US" sz="3000" spc="30">
                <a:solidFill>
                  <a:srgbClr val="25A3C5"/>
                </a:solidFill>
                <a:latin typeface="Roboto"/>
              </a:rPr>
              <a:t>Pre-testing and </a:t>
            </a:r>
          </a:p>
          <a:p>
            <a:pPr algn="ctr">
              <a:lnSpc>
                <a:spcPts val="4500"/>
              </a:lnSpc>
            </a:pPr>
            <a:r>
              <a:rPr lang="en-US" sz="3000" spc="30">
                <a:solidFill>
                  <a:srgbClr val="25A3C5"/>
                </a:solidFill>
                <a:latin typeface="Roboto"/>
              </a:rPr>
              <a:t>Post-testing</a:t>
            </a:r>
          </a:p>
        </p:txBody>
      </p:sp>
      <p:sp>
        <p:nvSpPr>
          <p:cNvPr id="16" name="TextBox 16"/>
          <p:cNvSpPr txBox="1"/>
          <p:nvPr/>
        </p:nvSpPr>
        <p:spPr>
          <a:xfrm>
            <a:off x="12735870" y="7508109"/>
            <a:ext cx="4568246" cy="1133475"/>
          </a:xfrm>
          <a:prstGeom prst="rect">
            <a:avLst/>
          </a:prstGeom>
        </p:spPr>
        <p:txBody>
          <a:bodyPr lIns="0" tIns="0" rIns="0" bIns="0" rtlCol="0" anchor="t">
            <a:spAutoFit/>
          </a:bodyPr>
          <a:lstStyle/>
          <a:p>
            <a:pPr algn="ctr">
              <a:lnSpc>
                <a:spcPts val="4500"/>
              </a:lnSpc>
            </a:pPr>
            <a:r>
              <a:rPr lang="en-US" sz="3000" spc="30">
                <a:solidFill>
                  <a:srgbClr val="25A3C5"/>
                </a:solidFill>
                <a:latin typeface="Roboto"/>
              </a:rPr>
              <a:t>Experimental and Control Groups</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2"/>
          <a:srcRect l="12390" t="1262" r="13338" b="24301"/>
          <a:stretch>
            <a:fillRect/>
          </a:stretch>
        </a:blipFill>
        <a:effectLst/>
      </p:bgPr>
    </p:bg>
    <p:spTree>
      <p:nvGrpSpPr>
        <p:cNvPr id="1" name=""/>
        <p:cNvGrpSpPr/>
        <p:nvPr/>
      </p:nvGrpSpPr>
      <p:grpSpPr>
        <a:xfrm>
          <a:off x="0" y="0"/>
          <a:ext cx="0" cy="0"/>
          <a:chOff x="0" y="0"/>
          <a:chExt cx="0" cy="0"/>
        </a:xfrm>
      </p:grpSpPr>
      <p:grpSp>
        <p:nvGrpSpPr>
          <p:cNvPr id="2" name="Group 2"/>
          <p:cNvGrpSpPr/>
          <p:nvPr/>
        </p:nvGrpSpPr>
        <p:grpSpPr>
          <a:xfrm>
            <a:off x="9144000" y="-259028"/>
            <a:ext cx="10805056" cy="10805056"/>
            <a:chOff x="0" y="0"/>
            <a:chExt cx="1913890" cy="1913890"/>
          </a:xfrm>
        </p:grpSpPr>
        <p:sp>
          <p:nvSpPr>
            <p:cNvPr id="3" name="Freeform 3"/>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FFFFFF"/>
            </a:solidFill>
          </p:spPr>
        </p:sp>
      </p:grpSp>
      <p:sp>
        <p:nvSpPr>
          <p:cNvPr id="4" name="TextBox 4"/>
          <p:cNvSpPr txBox="1"/>
          <p:nvPr/>
        </p:nvSpPr>
        <p:spPr>
          <a:xfrm>
            <a:off x="1028700" y="6982562"/>
            <a:ext cx="6961709" cy="2361450"/>
          </a:xfrm>
          <a:prstGeom prst="rect">
            <a:avLst/>
          </a:prstGeom>
        </p:spPr>
        <p:txBody>
          <a:bodyPr lIns="0" tIns="0" rIns="0" bIns="0" rtlCol="0" anchor="t">
            <a:spAutoFit/>
          </a:bodyPr>
          <a:lstStyle/>
          <a:p>
            <a:pPr marL="0" lvl="0" indent="0" algn="l">
              <a:lnSpc>
                <a:spcPts val="6160"/>
              </a:lnSpc>
            </a:pPr>
            <a:r>
              <a:rPr lang="en-US" sz="5500" spc="577">
                <a:solidFill>
                  <a:srgbClr val="FFFFFF"/>
                </a:solidFill>
                <a:latin typeface="Roboto Condensed Bold"/>
              </a:rPr>
              <a:t>INDEPENDENT AND DEPENDENT VARIABLES</a:t>
            </a:r>
          </a:p>
        </p:txBody>
      </p:sp>
      <p:grpSp>
        <p:nvGrpSpPr>
          <p:cNvPr id="5" name="Group 5"/>
          <p:cNvGrpSpPr/>
          <p:nvPr/>
        </p:nvGrpSpPr>
        <p:grpSpPr>
          <a:xfrm>
            <a:off x="10090372" y="1906679"/>
            <a:ext cx="5595058" cy="2011479"/>
            <a:chOff x="0" y="0"/>
            <a:chExt cx="7460077" cy="2681972"/>
          </a:xfrm>
        </p:grpSpPr>
        <p:sp>
          <p:nvSpPr>
            <p:cNvPr id="6" name="TextBox 6"/>
            <p:cNvSpPr txBox="1"/>
            <p:nvPr/>
          </p:nvSpPr>
          <p:spPr>
            <a:xfrm>
              <a:off x="0" y="-47625"/>
              <a:ext cx="7460077" cy="691938"/>
            </a:xfrm>
            <a:prstGeom prst="rect">
              <a:avLst/>
            </a:prstGeom>
          </p:spPr>
          <p:txBody>
            <a:bodyPr lIns="0" tIns="0" rIns="0" bIns="0" rtlCol="0" anchor="t">
              <a:spAutoFit/>
            </a:bodyPr>
            <a:lstStyle/>
            <a:p>
              <a:pPr>
                <a:lnSpc>
                  <a:spcPts val="4160"/>
                </a:lnSpc>
              </a:pPr>
              <a:r>
                <a:rPr lang="en-US" sz="3200" spc="320">
                  <a:solidFill>
                    <a:srgbClr val="244357"/>
                  </a:solidFill>
                  <a:latin typeface="Roboto Condensed Bold"/>
                </a:rPr>
                <a:t>INDEPENDENT</a:t>
              </a:r>
            </a:p>
          </p:txBody>
        </p:sp>
        <p:sp>
          <p:nvSpPr>
            <p:cNvPr id="7" name="TextBox 7"/>
            <p:cNvSpPr txBox="1"/>
            <p:nvPr/>
          </p:nvSpPr>
          <p:spPr>
            <a:xfrm>
              <a:off x="0" y="954137"/>
              <a:ext cx="7460077" cy="1727835"/>
            </a:xfrm>
            <a:prstGeom prst="rect">
              <a:avLst/>
            </a:prstGeom>
          </p:spPr>
          <p:txBody>
            <a:bodyPr lIns="0" tIns="0" rIns="0" bIns="0" rtlCol="0" anchor="t">
              <a:spAutoFit/>
            </a:bodyPr>
            <a:lstStyle/>
            <a:p>
              <a:pPr>
                <a:lnSpc>
                  <a:spcPts val="4200"/>
                </a:lnSpc>
              </a:pPr>
              <a:r>
                <a:rPr lang="en-US" sz="2800" spc="28">
                  <a:solidFill>
                    <a:srgbClr val="244357"/>
                  </a:solidFill>
                  <a:latin typeface="Roboto"/>
                </a:rPr>
                <a:t>A </a:t>
              </a:r>
              <a:r>
                <a:rPr lang="en-US" sz="2800" spc="28">
                  <a:solidFill>
                    <a:srgbClr val="244357"/>
                  </a:solidFill>
                  <a:latin typeface="Roboto Bold"/>
                </a:rPr>
                <a:t>stimulus</a:t>
              </a:r>
              <a:r>
                <a:rPr lang="en-US" sz="2800" spc="28">
                  <a:solidFill>
                    <a:srgbClr val="244357"/>
                  </a:solidFill>
                  <a:latin typeface="Roboto"/>
                </a:rPr>
                <a:t> or cause</a:t>
              </a:r>
            </a:p>
            <a:p>
              <a:pPr marL="453390" lvl="1" indent="-226695">
                <a:lnSpc>
                  <a:spcPts val="3150"/>
                </a:lnSpc>
                <a:buFont typeface="Arial"/>
                <a:buChar char="•"/>
              </a:pPr>
              <a:r>
                <a:rPr lang="en-US" sz="2100" spc="21">
                  <a:solidFill>
                    <a:srgbClr val="244357"/>
                  </a:solidFill>
                  <a:latin typeface="Roboto"/>
                </a:rPr>
                <a:t>dichotomous (either present or absent, exposure or not)</a:t>
              </a:r>
            </a:p>
          </p:txBody>
        </p:sp>
      </p:grpSp>
      <p:grpSp>
        <p:nvGrpSpPr>
          <p:cNvPr id="8" name="Group 8"/>
          <p:cNvGrpSpPr/>
          <p:nvPr/>
        </p:nvGrpSpPr>
        <p:grpSpPr>
          <a:xfrm>
            <a:off x="10090372" y="7538548"/>
            <a:ext cx="5595058" cy="1211379"/>
            <a:chOff x="0" y="0"/>
            <a:chExt cx="7460077" cy="1615172"/>
          </a:xfrm>
        </p:grpSpPr>
        <p:sp>
          <p:nvSpPr>
            <p:cNvPr id="9" name="TextBox 9"/>
            <p:cNvSpPr txBox="1"/>
            <p:nvPr/>
          </p:nvSpPr>
          <p:spPr>
            <a:xfrm>
              <a:off x="0" y="-47625"/>
              <a:ext cx="7460077" cy="691938"/>
            </a:xfrm>
            <a:prstGeom prst="rect">
              <a:avLst/>
            </a:prstGeom>
          </p:spPr>
          <p:txBody>
            <a:bodyPr lIns="0" tIns="0" rIns="0" bIns="0" rtlCol="0" anchor="t">
              <a:spAutoFit/>
            </a:bodyPr>
            <a:lstStyle/>
            <a:p>
              <a:pPr>
                <a:lnSpc>
                  <a:spcPts val="4160"/>
                </a:lnSpc>
              </a:pPr>
              <a:r>
                <a:rPr lang="en-US" sz="3200" spc="320">
                  <a:solidFill>
                    <a:srgbClr val="244357"/>
                  </a:solidFill>
                  <a:latin typeface="Roboto Condensed Bold"/>
                </a:rPr>
                <a:t>DEPENDENT</a:t>
              </a:r>
            </a:p>
          </p:txBody>
        </p:sp>
        <p:sp>
          <p:nvSpPr>
            <p:cNvPr id="10" name="TextBox 10"/>
            <p:cNvSpPr txBox="1"/>
            <p:nvPr/>
          </p:nvSpPr>
          <p:spPr>
            <a:xfrm>
              <a:off x="0" y="954137"/>
              <a:ext cx="7460077" cy="661035"/>
            </a:xfrm>
            <a:prstGeom prst="rect">
              <a:avLst/>
            </a:prstGeom>
          </p:spPr>
          <p:txBody>
            <a:bodyPr lIns="0" tIns="0" rIns="0" bIns="0" rtlCol="0" anchor="t">
              <a:spAutoFit/>
            </a:bodyPr>
            <a:lstStyle/>
            <a:p>
              <a:pPr>
                <a:lnSpc>
                  <a:spcPts val="4200"/>
                </a:lnSpc>
              </a:pPr>
              <a:r>
                <a:rPr lang="en-US" sz="2800" spc="28">
                  <a:solidFill>
                    <a:srgbClr val="244357"/>
                  </a:solidFill>
                  <a:latin typeface="Roboto"/>
                </a:rPr>
                <a:t>An </a:t>
              </a:r>
              <a:r>
                <a:rPr lang="en-US" sz="2800" spc="28">
                  <a:solidFill>
                    <a:srgbClr val="244357"/>
                  </a:solidFill>
                  <a:latin typeface="Roboto Bold"/>
                </a:rPr>
                <a:t>outcome</a:t>
              </a:r>
              <a:r>
                <a:rPr lang="en-US" sz="2800" spc="28">
                  <a:solidFill>
                    <a:srgbClr val="244357"/>
                  </a:solidFill>
                  <a:latin typeface="Roboto"/>
                </a:rPr>
                <a:t> or effect</a:t>
              </a:r>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rcRect l="12390" t="1262" r="13338" b="24301"/>
          <a:stretch>
            <a:fillRect/>
          </a:stretch>
        </a:blipFill>
        <a:effectLst/>
      </p:bgPr>
    </p:bg>
    <p:spTree>
      <p:nvGrpSpPr>
        <p:cNvPr id="1" name=""/>
        <p:cNvGrpSpPr/>
        <p:nvPr/>
      </p:nvGrpSpPr>
      <p:grpSpPr>
        <a:xfrm>
          <a:off x="0" y="0"/>
          <a:ext cx="0" cy="0"/>
          <a:chOff x="0" y="0"/>
          <a:chExt cx="0" cy="0"/>
        </a:xfrm>
      </p:grpSpPr>
      <p:grpSp>
        <p:nvGrpSpPr>
          <p:cNvPr id="2" name="Group 2"/>
          <p:cNvGrpSpPr/>
          <p:nvPr/>
        </p:nvGrpSpPr>
        <p:grpSpPr>
          <a:xfrm>
            <a:off x="-1661056" y="-518056"/>
            <a:ext cx="10805056" cy="10805056"/>
            <a:chOff x="0" y="0"/>
            <a:chExt cx="1913890" cy="1913890"/>
          </a:xfrm>
        </p:grpSpPr>
        <p:sp>
          <p:nvSpPr>
            <p:cNvPr id="3" name="Freeform 3"/>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FFFFFF"/>
            </a:solidFill>
          </p:spPr>
        </p:sp>
      </p:grpSp>
      <p:sp>
        <p:nvSpPr>
          <p:cNvPr id="4" name="TextBox 4"/>
          <p:cNvSpPr txBox="1"/>
          <p:nvPr/>
        </p:nvSpPr>
        <p:spPr>
          <a:xfrm>
            <a:off x="10090372" y="7159222"/>
            <a:ext cx="6961709" cy="1580227"/>
          </a:xfrm>
          <a:prstGeom prst="rect">
            <a:avLst/>
          </a:prstGeom>
        </p:spPr>
        <p:txBody>
          <a:bodyPr lIns="0" tIns="0" rIns="0" bIns="0" rtlCol="0" anchor="t">
            <a:spAutoFit/>
          </a:bodyPr>
          <a:lstStyle/>
          <a:p>
            <a:pPr marL="0" lvl="0" indent="0" algn="l">
              <a:lnSpc>
                <a:spcPts val="6160"/>
              </a:lnSpc>
            </a:pPr>
            <a:r>
              <a:rPr lang="en-US" sz="5500" spc="577">
                <a:solidFill>
                  <a:srgbClr val="FFFFFF"/>
                </a:solidFill>
                <a:latin typeface="Roboto Condensed Bold"/>
              </a:rPr>
              <a:t>PRE-TESTING AND POST-TESTING</a:t>
            </a:r>
          </a:p>
        </p:txBody>
      </p:sp>
      <p:grpSp>
        <p:nvGrpSpPr>
          <p:cNvPr id="5" name="Group 5"/>
          <p:cNvGrpSpPr/>
          <p:nvPr/>
        </p:nvGrpSpPr>
        <p:grpSpPr>
          <a:xfrm>
            <a:off x="1028700" y="975360"/>
            <a:ext cx="5595058" cy="2783004"/>
            <a:chOff x="0" y="0"/>
            <a:chExt cx="7460077" cy="3710672"/>
          </a:xfrm>
        </p:grpSpPr>
        <p:sp>
          <p:nvSpPr>
            <p:cNvPr id="6" name="TextBox 6"/>
            <p:cNvSpPr txBox="1"/>
            <p:nvPr/>
          </p:nvSpPr>
          <p:spPr>
            <a:xfrm>
              <a:off x="0" y="-47625"/>
              <a:ext cx="7460077" cy="691938"/>
            </a:xfrm>
            <a:prstGeom prst="rect">
              <a:avLst/>
            </a:prstGeom>
          </p:spPr>
          <p:txBody>
            <a:bodyPr lIns="0" tIns="0" rIns="0" bIns="0" rtlCol="0" anchor="t">
              <a:spAutoFit/>
            </a:bodyPr>
            <a:lstStyle/>
            <a:p>
              <a:pPr>
                <a:lnSpc>
                  <a:spcPts val="4160"/>
                </a:lnSpc>
              </a:pPr>
              <a:r>
                <a:rPr lang="en-US" sz="3200" spc="320">
                  <a:solidFill>
                    <a:srgbClr val="244357"/>
                  </a:solidFill>
                  <a:latin typeface="Roboto Condensed Bold"/>
                </a:rPr>
                <a:t>PRE-TESTING</a:t>
              </a:r>
            </a:p>
          </p:txBody>
        </p:sp>
        <p:sp>
          <p:nvSpPr>
            <p:cNvPr id="7" name="TextBox 7"/>
            <p:cNvSpPr txBox="1"/>
            <p:nvPr/>
          </p:nvSpPr>
          <p:spPr>
            <a:xfrm>
              <a:off x="0" y="954137"/>
              <a:ext cx="7460077" cy="2756535"/>
            </a:xfrm>
            <a:prstGeom prst="rect">
              <a:avLst/>
            </a:prstGeom>
          </p:spPr>
          <p:txBody>
            <a:bodyPr lIns="0" tIns="0" rIns="0" bIns="0" rtlCol="0" anchor="t">
              <a:spAutoFit/>
            </a:bodyPr>
            <a:lstStyle/>
            <a:p>
              <a:pPr>
                <a:lnSpc>
                  <a:spcPts val="4200"/>
                </a:lnSpc>
              </a:pPr>
              <a:r>
                <a:rPr lang="en-US" sz="2800" spc="28">
                  <a:solidFill>
                    <a:srgbClr val="244357"/>
                  </a:solidFill>
                  <a:latin typeface="Roboto"/>
                </a:rPr>
                <a:t>Mea</a:t>
              </a:r>
              <a:r>
                <a:rPr lang="en-US" sz="2800" u="none" spc="28">
                  <a:solidFill>
                    <a:srgbClr val="244357"/>
                  </a:solidFill>
                  <a:latin typeface="Roboto"/>
                </a:rPr>
                <a:t>su</a:t>
              </a:r>
              <a:r>
                <a:rPr lang="en-US" sz="2800" spc="28">
                  <a:solidFill>
                    <a:srgbClr val="244357"/>
                  </a:solidFill>
                  <a:latin typeface="Roboto"/>
                </a:rPr>
                <a:t>ring the dependent variable (outcome) among participants before they are exposed to the stimulus</a:t>
              </a:r>
            </a:p>
          </p:txBody>
        </p:sp>
      </p:grpSp>
      <p:grpSp>
        <p:nvGrpSpPr>
          <p:cNvPr id="8" name="Group 8"/>
          <p:cNvGrpSpPr/>
          <p:nvPr/>
        </p:nvGrpSpPr>
        <p:grpSpPr>
          <a:xfrm>
            <a:off x="1028700" y="6280986"/>
            <a:ext cx="5595058" cy="2783004"/>
            <a:chOff x="0" y="0"/>
            <a:chExt cx="7460077" cy="3710672"/>
          </a:xfrm>
        </p:grpSpPr>
        <p:sp>
          <p:nvSpPr>
            <p:cNvPr id="9" name="TextBox 9"/>
            <p:cNvSpPr txBox="1"/>
            <p:nvPr/>
          </p:nvSpPr>
          <p:spPr>
            <a:xfrm>
              <a:off x="0" y="-47625"/>
              <a:ext cx="7460077" cy="691938"/>
            </a:xfrm>
            <a:prstGeom prst="rect">
              <a:avLst/>
            </a:prstGeom>
          </p:spPr>
          <p:txBody>
            <a:bodyPr lIns="0" tIns="0" rIns="0" bIns="0" rtlCol="0" anchor="t">
              <a:spAutoFit/>
            </a:bodyPr>
            <a:lstStyle/>
            <a:p>
              <a:pPr>
                <a:lnSpc>
                  <a:spcPts val="4160"/>
                </a:lnSpc>
              </a:pPr>
              <a:r>
                <a:rPr lang="en-US" sz="3200" spc="320">
                  <a:solidFill>
                    <a:srgbClr val="244357"/>
                  </a:solidFill>
                  <a:latin typeface="Roboto Condensed Bold"/>
                </a:rPr>
                <a:t>POST-TESTING</a:t>
              </a:r>
            </a:p>
          </p:txBody>
        </p:sp>
        <p:sp>
          <p:nvSpPr>
            <p:cNvPr id="10" name="TextBox 10"/>
            <p:cNvSpPr txBox="1"/>
            <p:nvPr/>
          </p:nvSpPr>
          <p:spPr>
            <a:xfrm>
              <a:off x="0" y="954137"/>
              <a:ext cx="7460077" cy="2756535"/>
            </a:xfrm>
            <a:prstGeom prst="rect">
              <a:avLst/>
            </a:prstGeom>
          </p:spPr>
          <p:txBody>
            <a:bodyPr lIns="0" tIns="0" rIns="0" bIns="0" rtlCol="0" anchor="t">
              <a:spAutoFit/>
            </a:bodyPr>
            <a:lstStyle/>
            <a:p>
              <a:pPr>
                <a:lnSpc>
                  <a:spcPts val="4200"/>
                </a:lnSpc>
              </a:pPr>
              <a:r>
                <a:rPr lang="en-US" sz="2800" spc="28">
                  <a:solidFill>
                    <a:srgbClr val="244357"/>
                  </a:solidFill>
                  <a:latin typeface="Roboto"/>
                </a:rPr>
                <a:t>Measuring the dependent variable (</a:t>
              </a:r>
              <a:r>
                <a:rPr lang="en-US" sz="2800" u="none" spc="28">
                  <a:solidFill>
                    <a:srgbClr val="244357"/>
                  </a:solidFill>
                  <a:latin typeface="Roboto"/>
                </a:rPr>
                <a:t>outcome</a:t>
              </a:r>
              <a:r>
                <a:rPr lang="en-US" sz="2800" spc="28">
                  <a:solidFill>
                    <a:srgbClr val="244357"/>
                  </a:solidFill>
                  <a:latin typeface="Roboto"/>
                </a:rPr>
                <a:t>) among participants after they are exposed to the (present or absent) stimulus</a:t>
              </a:r>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srcRect l="12390" t="1262" r="13338" b="24301"/>
          <a:stretch>
            <a:fillRect/>
          </a:stretch>
        </a:blipFill>
        <a:effectLst/>
      </p:bgPr>
    </p:bg>
    <p:spTree>
      <p:nvGrpSpPr>
        <p:cNvPr id="1" name=""/>
        <p:cNvGrpSpPr/>
        <p:nvPr/>
      </p:nvGrpSpPr>
      <p:grpSpPr>
        <a:xfrm>
          <a:off x="0" y="0"/>
          <a:ext cx="0" cy="0"/>
          <a:chOff x="0" y="0"/>
          <a:chExt cx="0" cy="0"/>
        </a:xfrm>
      </p:grpSpPr>
      <p:grpSp>
        <p:nvGrpSpPr>
          <p:cNvPr id="2" name="Group 2"/>
          <p:cNvGrpSpPr/>
          <p:nvPr/>
        </p:nvGrpSpPr>
        <p:grpSpPr>
          <a:xfrm>
            <a:off x="9144000" y="-259028"/>
            <a:ext cx="10805056" cy="10805056"/>
            <a:chOff x="0" y="0"/>
            <a:chExt cx="1913890" cy="1913890"/>
          </a:xfrm>
        </p:grpSpPr>
        <p:sp>
          <p:nvSpPr>
            <p:cNvPr id="3" name="Freeform 3"/>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FFFFFF"/>
            </a:solidFill>
          </p:spPr>
        </p:sp>
      </p:grpSp>
      <p:sp>
        <p:nvSpPr>
          <p:cNvPr id="4" name="TextBox 4"/>
          <p:cNvSpPr txBox="1"/>
          <p:nvPr/>
        </p:nvSpPr>
        <p:spPr>
          <a:xfrm>
            <a:off x="1028700" y="6982562"/>
            <a:ext cx="6961709" cy="2361450"/>
          </a:xfrm>
          <a:prstGeom prst="rect">
            <a:avLst/>
          </a:prstGeom>
        </p:spPr>
        <p:txBody>
          <a:bodyPr lIns="0" tIns="0" rIns="0" bIns="0" rtlCol="0" anchor="t">
            <a:spAutoFit/>
          </a:bodyPr>
          <a:lstStyle/>
          <a:p>
            <a:pPr>
              <a:lnSpc>
                <a:spcPts val="6159"/>
              </a:lnSpc>
            </a:pPr>
            <a:r>
              <a:rPr lang="en-US" sz="5500" spc="577">
                <a:solidFill>
                  <a:srgbClr val="FFFFFF"/>
                </a:solidFill>
                <a:latin typeface="Roboto Condensed Bold"/>
              </a:rPr>
              <a:t>EXPERIMENTAL AND </a:t>
            </a:r>
          </a:p>
          <a:p>
            <a:pPr marL="0" lvl="0" indent="0" algn="l">
              <a:lnSpc>
                <a:spcPts val="6160"/>
              </a:lnSpc>
            </a:pPr>
            <a:r>
              <a:rPr lang="en-US" sz="5499" spc="577">
                <a:solidFill>
                  <a:srgbClr val="FFFFFF"/>
                </a:solidFill>
                <a:latin typeface="Roboto Condensed Bold"/>
              </a:rPr>
              <a:t>CONTROL GROUPS</a:t>
            </a:r>
          </a:p>
        </p:txBody>
      </p:sp>
      <p:grpSp>
        <p:nvGrpSpPr>
          <p:cNvPr id="5" name="Group 5"/>
          <p:cNvGrpSpPr/>
          <p:nvPr/>
        </p:nvGrpSpPr>
        <p:grpSpPr>
          <a:xfrm>
            <a:off x="10090372" y="1868486"/>
            <a:ext cx="7168928" cy="2135304"/>
            <a:chOff x="0" y="0"/>
            <a:chExt cx="9558570" cy="2847072"/>
          </a:xfrm>
        </p:grpSpPr>
        <p:sp>
          <p:nvSpPr>
            <p:cNvPr id="6" name="TextBox 6"/>
            <p:cNvSpPr txBox="1"/>
            <p:nvPr/>
          </p:nvSpPr>
          <p:spPr>
            <a:xfrm>
              <a:off x="0" y="-47625"/>
              <a:ext cx="9558570" cy="691938"/>
            </a:xfrm>
            <a:prstGeom prst="rect">
              <a:avLst/>
            </a:prstGeom>
          </p:spPr>
          <p:txBody>
            <a:bodyPr lIns="0" tIns="0" rIns="0" bIns="0" rtlCol="0" anchor="t">
              <a:spAutoFit/>
            </a:bodyPr>
            <a:lstStyle/>
            <a:p>
              <a:pPr>
                <a:lnSpc>
                  <a:spcPts val="4160"/>
                </a:lnSpc>
              </a:pPr>
              <a:r>
                <a:rPr lang="en-US" sz="3200" spc="320">
                  <a:solidFill>
                    <a:srgbClr val="244357"/>
                  </a:solidFill>
                  <a:latin typeface="Roboto Condensed Bold"/>
                </a:rPr>
                <a:t>EXPERIMENTAL GROUP</a:t>
              </a:r>
            </a:p>
          </p:txBody>
        </p:sp>
        <p:sp>
          <p:nvSpPr>
            <p:cNvPr id="7" name="TextBox 7"/>
            <p:cNvSpPr txBox="1"/>
            <p:nvPr/>
          </p:nvSpPr>
          <p:spPr>
            <a:xfrm>
              <a:off x="0" y="954137"/>
              <a:ext cx="9558570" cy="1892935"/>
            </a:xfrm>
            <a:prstGeom prst="rect">
              <a:avLst/>
            </a:prstGeom>
          </p:spPr>
          <p:txBody>
            <a:bodyPr lIns="0" tIns="0" rIns="0" bIns="0" rtlCol="0" anchor="t">
              <a:spAutoFit/>
            </a:bodyPr>
            <a:lstStyle/>
            <a:p>
              <a:pPr>
                <a:lnSpc>
                  <a:spcPts val="4200"/>
                </a:lnSpc>
              </a:pPr>
              <a:r>
                <a:rPr lang="en-US" sz="2800" spc="28">
                  <a:solidFill>
                    <a:srgbClr val="244357"/>
                  </a:solidFill>
                  <a:latin typeface="Roboto"/>
                </a:rPr>
                <a:t>Par</a:t>
              </a:r>
              <a:r>
                <a:rPr lang="en-US" sz="2800" u="none" spc="28">
                  <a:solidFill>
                    <a:srgbClr val="244357"/>
                  </a:solidFill>
                  <a:latin typeface="Roboto"/>
                </a:rPr>
                <a:t>ti</a:t>
              </a:r>
              <a:r>
                <a:rPr lang="en-US" sz="2800" spc="28">
                  <a:solidFill>
                    <a:srgbClr val="244357"/>
                  </a:solidFill>
                  <a:latin typeface="Roboto"/>
                </a:rPr>
                <a:t>cipant</a:t>
              </a:r>
              <a:r>
                <a:rPr lang="en-US" sz="2800" u="none" spc="28">
                  <a:solidFill>
                    <a:srgbClr val="244357"/>
                  </a:solidFill>
                  <a:latin typeface="Roboto"/>
                </a:rPr>
                <a:t>s</a:t>
              </a:r>
              <a:r>
                <a:rPr lang="en-US" sz="2800" spc="28">
                  <a:solidFill>
                    <a:srgbClr val="244357"/>
                  </a:solidFill>
                  <a:latin typeface="Roboto"/>
                </a:rPr>
                <a:t> </a:t>
              </a:r>
              <a:r>
                <a:rPr lang="en-US" sz="2800" spc="28">
                  <a:solidFill>
                    <a:srgbClr val="244357"/>
                  </a:solidFill>
                  <a:latin typeface="Roboto Bold"/>
                </a:rPr>
                <a:t>who are exposed</a:t>
              </a:r>
              <a:r>
                <a:rPr lang="en-US" sz="2800" spc="28">
                  <a:solidFill>
                    <a:srgbClr val="244357"/>
                  </a:solidFill>
                  <a:latin typeface="Roboto"/>
                </a:rPr>
                <a:t> to the stimulus</a:t>
              </a:r>
            </a:p>
            <a:p>
              <a:pPr marL="453390" lvl="1" indent="-226695">
                <a:lnSpc>
                  <a:spcPts val="3150"/>
                </a:lnSpc>
                <a:buFont typeface="Arial"/>
                <a:buChar char="•"/>
              </a:pPr>
              <a:r>
                <a:rPr lang="en-US" sz="2100" spc="21">
                  <a:solidFill>
                    <a:srgbClr val="244357"/>
                  </a:solidFill>
                  <a:latin typeface="Roboto"/>
                </a:rPr>
                <a:t>the independent variable is present</a:t>
              </a:r>
            </a:p>
          </p:txBody>
        </p:sp>
      </p:grpSp>
      <p:grpSp>
        <p:nvGrpSpPr>
          <p:cNvPr id="8" name="Group 8"/>
          <p:cNvGrpSpPr/>
          <p:nvPr/>
        </p:nvGrpSpPr>
        <p:grpSpPr>
          <a:xfrm>
            <a:off x="10090372" y="5414848"/>
            <a:ext cx="7168928" cy="3059229"/>
            <a:chOff x="0" y="0"/>
            <a:chExt cx="9558570" cy="4078972"/>
          </a:xfrm>
        </p:grpSpPr>
        <p:sp>
          <p:nvSpPr>
            <p:cNvPr id="9" name="TextBox 9"/>
            <p:cNvSpPr txBox="1"/>
            <p:nvPr/>
          </p:nvSpPr>
          <p:spPr>
            <a:xfrm>
              <a:off x="0" y="-47625"/>
              <a:ext cx="9558570" cy="691938"/>
            </a:xfrm>
            <a:prstGeom prst="rect">
              <a:avLst/>
            </a:prstGeom>
          </p:spPr>
          <p:txBody>
            <a:bodyPr lIns="0" tIns="0" rIns="0" bIns="0" rtlCol="0" anchor="t">
              <a:spAutoFit/>
            </a:bodyPr>
            <a:lstStyle/>
            <a:p>
              <a:pPr>
                <a:lnSpc>
                  <a:spcPts val="4160"/>
                </a:lnSpc>
              </a:pPr>
              <a:r>
                <a:rPr lang="en-US" sz="3200" spc="320">
                  <a:solidFill>
                    <a:srgbClr val="244357"/>
                  </a:solidFill>
                  <a:latin typeface="Roboto Condensed Bold"/>
                </a:rPr>
                <a:t>CONTROL GROUP</a:t>
              </a:r>
            </a:p>
          </p:txBody>
        </p:sp>
        <p:sp>
          <p:nvSpPr>
            <p:cNvPr id="10" name="TextBox 10"/>
            <p:cNvSpPr txBox="1"/>
            <p:nvPr/>
          </p:nvSpPr>
          <p:spPr>
            <a:xfrm>
              <a:off x="0" y="954137"/>
              <a:ext cx="9558570" cy="3124835"/>
            </a:xfrm>
            <a:prstGeom prst="rect">
              <a:avLst/>
            </a:prstGeom>
          </p:spPr>
          <p:txBody>
            <a:bodyPr lIns="0" tIns="0" rIns="0" bIns="0" rtlCol="0" anchor="t">
              <a:spAutoFit/>
            </a:bodyPr>
            <a:lstStyle/>
            <a:p>
              <a:pPr>
                <a:lnSpc>
                  <a:spcPts val="4200"/>
                </a:lnSpc>
              </a:pPr>
              <a:r>
                <a:rPr lang="en-US" sz="2800" spc="28">
                  <a:solidFill>
                    <a:srgbClr val="244357"/>
                  </a:solidFill>
                  <a:latin typeface="Roboto"/>
                </a:rPr>
                <a:t>Participants wh</a:t>
              </a:r>
              <a:r>
                <a:rPr lang="en-US" sz="2800" u="none" spc="28">
                  <a:solidFill>
                    <a:srgbClr val="244357"/>
                  </a:solidFill>
                  <a:latin typeface="Roboto"/>
                </a:rPr>
                <a:t>o</a:t>
              </a:r>
              <a:r>
                <a:rPr lang="en-US" sz="2800" spc="28">
                  <a:solidFill>
                    <a:srgbClr val="244357"/>
                  </a:solidFill>
                  <a:latin typeface="Roboto"/>
                </a:rPr>
                <a:t> resemble the experimental group in all respects, b</a:t>
              </a:r>
              <a:r>
                <a:rPr lang="en-US" sz="2800" u="none" spc="28">
                  <a:solidFill>
                    <a:srgbClr val="244357"/>
                  </a:solidFill>
                  <a:latin typeface="Roboto"/>
                </a:rPr>
                <a:t>ut</a:t>
              </a:r>
              <a:r>
                <a:rPr lang="en-US" sz="2800" spc="28">
                  <a:solidFill>
                    <a:srgbClr val="244357"/>
                  </a:solidFill>
                  <a:latin typeface="Roboto"/>
                </a:rPr>
                <a:t> </a:t>
              </a:r>
              <a:r>
                <a:rPr lang="en-US" sz="2800" spc="28">
                  <a:solidFill>
                    <a:srgbClr val="244357"/>
                  </a:solidFill>
                  <a:latin typeface="Roboto Bold"/>
                </a:rPr>
                <a:t>who are </a:t>
              </a:r>
              <a:r>
                <a:rPr lang="en-US" sz="2800" u="sng" spc="28">
                  <a:solidFill>
                    <a:srgbClr val="244357"/>
                  </a:solidFill>
                  <a:latin typeface="Roboto Bold"/>
                </a:rPr>
                <a:t>not</a:t>
              </a:r>
              <a:r>
                <a:rPr lang="en-US" sz="2800" spc="28">
                  <a:solidFill>
                    <a:srgbClr val="244357"/>
                  </a:solidFill>
                  <a:latin typeface="Roboto Bold"/>
                </a:rPr>
                <a:t> exposed</a:t>
              </a:r>
              <a:r>
                <a:rPr lang="en-US" sz="2800" spc="28">
                  <a:solidFill>
                    <a:srgbClr val="244357"/>
                  </a:solidFill>
                  <a:latin typeface="Roboto"/>
                </a:rPr>
                <a:t> to the stimulus</a:t>
              </a:r>
            </a:p>
            <a:p>
              <a:pPr marL="453390" lvl="1" indent="-226695">
                <a:lnSpc>
                  <a:spcPts val="3150"/>
                </a:lnSpc>
                <a:buFont typeface="Arial"/>
                <a:buChar char="•"/>
              </a:pPr>
              <a:r>
                <a:rPr lang="en-US" sz="2100" spc="21">
                  <a:solidFill>
                    <a:srgbClr val="244357"/>
                  </a:solidFill>
                  <a:latin typeface="Roboto"/>
                </a:rPr>
                <a:t>Often exposed to pla</a:t>
              </a:r>
              <a:r>
                <a:rPr lang="en-US" sz="2100" u="none" spc="21">
                  <a:solidFill>
                    <a:srgbClr val="244357"/>
                  </a:solidFill>
                  <a:latin typeface="Roboto"/>
                </a:rPr>
                <a:t>c</a:t>
              </a:r>
              <a:r>
                <a:rPr lang="en-US" sz="2100" spc="21">
                  <a:solidFill>
                    <a:srgbClr val="244357"/>
                  </a:solidFill>
                  <a:latin typeface="Roboto"/>
                </a:rPr>
                <a:t>ebo/s</a:t>
              </a:r>
              <a:r>
                <a:rPr lang="en-US" sz="2100" u="none" spc="21">
                  <a:solidFill>
                    <a:srgbClr val="244357"/>
                  </a:solidFill>
                  <a:latin typeface="Roboto"/>
                </a:rPr>
                <a:t>ome</a:t>
              </a:r>
              <a:r>
                <a:rPr lang="en-US" sz="2100" spc="21">
                  <a:solidFill>
                    <a:srgbClr val="244357"/>
                  </a:solidFill>
                  <a:latin typeface="Roboto"/>
                </a:rPr>
                <a:t>thing neutral that is not intended to affect outcome</a:t>
              </a:r>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rcRect l="12390" t="1262" r="13338" b="24301"/>
          <a:stretch>
            <a:fillRect/>
          </a:stretch>
        </a:blip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9144000" y="-1800817"/>
            <a:ext cx="13188948" cy="13188895"/>
            <a:chOff x="0" y="0"/>
            <a:chExt cx="6350025" cy="6350000"/>
          </a:xfrm>
        </p:grpSpPr>
        <p:sp>
          <p:nvSpPr>
            <p:cNvPr id="3" name="Freeform 3"/>
            <p:cNvSpPr/>
            <p:nvPr/>
          </p:nvSpPr>
          <p:spPr>
            <a:xfrm>
              <a:off x="0" y="0"/>
              <a:ext cx="6350026" cy="6350000"/>
            </a:xfrm>
            <a:custGeom>
              <a:avLst/>
              <a:gdLst/>
              <a:ahLst/>
              <a:cxnLst/>
              <a:rect l="l" t="t" r="r" b="b"/>
              <a:pathLst>
                <a:path w="6350026" h="6350000">
                  <a:moveTo>
                    <a:pt x="0" y="0"/>
                  </a:moveTo>
                  <a:lnTo>
                    <a:pt x="6350026" y="0"/>
                  </a:lnTo>
                  <a:lnTo>
                    <a:pt x="6350026" y="6350000"/>
                  </a:lnTo>
                  <a:lnTo>
                    <a:pt x="0" y="6350000"/>
                  </a:lnTo>
                  <a:close/>
                </a:path>
              </a:pathLst>
            </a:custGeom>
            <a:blipFill>
              <a:blip r:embed="rId3">
                <a:alphaModFix amt="19999"/>
              </a:blip>
              <a:stretch>
                <a:fillRect l="-49952"/>
              </a:stretch>
            </a:blipFill>
          </p:spPr>
        </p:sp>
      </p:grpSp>
      <p:grpSp>
        <p:nvGrpSpPr>
          <p:cNvPr id="4" name="Group 4"/>
          <p:cNvGrpSpPr/>
          <p:nvPr/>
        </p:nvGrpSpPr>
        <p:grpSpPr>
          <a:xfrm>
            <a:off x="-1661056" y="-518056"/>
            <a:ext cx="10805056" cy="10805056"/>
            <a:chOff x="0" y="0"/>
            <a:chExt cx="1913890" cy="1913890"/>
          </a:xfrm>
        </p:grpSpPr>
        <p:sp>
          <p:nvSpPr>
            <p:cNvPr id="5" name="Freeform 5"/>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FFFFFF"/>
            </a:solidFill>
          </p:spPr>
        </p:sp>
      </p:grpSp>
      <p:pic>
        <p:nvPicPr>
          <p:cNvPr id="6" name="Picture 6"/>
          <p:cNvPicPr>
            <a:picLocks noChangeAspect="1"/>
          </p:cNvPicPr>
          <p:nvPr/>
        </p:nvPicPr>
        <p:blipFill>
          <a:blip r:embed="rId4"/>
          <a:srcRect/>
          <a:stretch>
            <a:fillRect/>
          </a:stretch>
        </p:blipFill>
        <p:spPr>
          <a:xfrm>
            <a:off x="1028700" y="1421134"/>
            <a:ext cx="7257443" cy="7444732"/>
          </a:xfrm>
          <a:prstGeom prst="rect">
            <a:avLst/>
          </a:prstGeom>
        </p:spPr>
      </p:pic>
      <p:sp>
        <p:nvSpPr>
          <p:cNvPr id="7" name="TextBox 7"/>
          <p:cNvSpPr txBox="1"/>
          <p:nvPr/>
        </p:nvSpPr>
        <p:spPr>
          <a:xfrm>
            <a:off x="9570957" y="5019675"/>
            <a:ext cx="8115300" cy="860526"/>
          </a:xfrm>
          <a:prstGeom prst="rect">
            <a:avLst/>
          </a:prstGeom>
        </p:spPr>
        <p:txBody>
          <a:bodyPr lIns="0" tIns="0" rIns="0" bIns="0" rtlCol="0" anchor="t">
            <a:spAutoFit/>
          </a:bodyPr>
          <a:lstStyle/>
          <a:p>
            <a:pPr algn="ctr">
              <a:lnSpc>
                <a:spcPts val="7099"/>
              </a:lnSpc>
            </a:pPr>
            <a:r>
              <a:rPr lang="en-US" sz="4896" spc="122">
                <a:solidFill>
                  <a:srgbClr val="F2FAFF"/>
                </a:solidFill>
                <a:latin typeface="Roboto Condensed Bold"/>
              </a:rPr>
              <a:t>THE CLASSICAL EXPERIMENT</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rcRect l="12390" t="1262" r="13338" b="24301"/>
          <a:stretch>
            <a:fillRect/>
          </a:stretch>
        </a:blip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9144000" y="-1800817"/>
            <a:ext cx="13188948" cy="13188895"/>
            <a:chOff x="0" y="0"/>
            <a:chExt cx="6350025" cy="6350000"/>
          </a:xfrm>
        </p:grpSpPr>
        <p:sp>
          <p:nvSpPr>
            <p:cNvPr id="3" name="Freeform 3"/>
            <p:cNvSpPr/>
            <p:nvPr/>
          </p:nvSpPr>
          <p:spPr>
            <a:xfrm>
              <a:off x="0" y="0"/>
              <a:ext cx="6350026" cy="6350000"/>
            </a:xfrm>
            <a:custGeom>
              <a:avLst/>
              <a:gdLst/>
              <a:ahLst/>
              <a:cxnLst/>
              <a:rect l="l" t="t" r="r" b="b"/>
              <a:pathLst>
                <a:path w="6350026" h="6350000">
                  <a:moveTo>
                    <a:pt x="0" y="0"/>
                  </a:moveTo>
                  <a:lnTo>
                    <a:pt x="6350026" y="0"/>
                  </a:lnTo>
                  <a:lnTo>
                    <a:pt x="6350026" y="6350000"/>
                  </a:lnTo>
                  <a:lnTo>
                    <a:pt x="0" y="6350000"/>
                  </a:lnTo>
                  <a:close/>
                </a:path>
              </a:pathLst>
            </a:custGeom>
            <a:blipFill>
              <a:blip r:embed="rId3">
                <a:alphaModFix amt="19999"/>
              </a:blip>
              <a:stretch>
                <a:fillRect l="-49952"/>
              </a:stretch>
            </a:blipFill>
          </p:spPr>
        </p:sp>
      </p:grpSp>
      <p:sp>
        <p:nvSpPr>
          <p:cNvPr id="4" name="TextBox 4"/>
          <p:cNvSpPr txBox="1"/>
          <p:nvPr/>
        </p:nvSpPr>
        <p:spPr>
          <a:xfrm>
            <a:off x="9570957" y="5019675"/>
            <a:ext cx="8115300" cy="860526"/>
          </a:xfrm>
          <a:prstGeom prst="rect">
            <a:avLst/>
          </a:prstGeom>
        </p:spPr>
        <p:txBody>
          <a:bodyPr lIns="0" tIns="0" rIns="0" bIns="0" rtlCol="0" anchor="t">
            <a:spAutoFit/>
          </a:bodyPr>
          <a:lstStyle/>
          <a:p>
            <a:pPr algn="ctr">
              <a:lnSpc>
                <a:spcPts val="7099"/>
              </a:lnSpc>
            </a:pPr>
            <a:r>
              <a:rPr lang="en-US" sz="4896" spc="122">
                <a:solidFill>
                  <a:srgbClr val="F2FAFF"/>
                </a:solidFill>
                <a:latin typeface="Roboto Condensed Bold"/>
              </a:rPr>
              <a:t>THE CLASSICAL EXPERIMENT</a:t>
            </a:r>
          </a:p>
        </p:txBody>
      </p:sp>
      <p:sp>
        <p:nvSpPr>
          <p:cNvPr id="5" name="TextBox 5"/>
          <p:cNvSpPr txBox="1"/>
          <p:nvPr/>
        </p:nvSpPr>
        <p:spPr>
          <a:xfrm>
            <a:off x="10044143" y="5832576"/>
            <a:ext cx="7168928" cy="469265"/>
          </a:xfrm>
          <a:prstGeom prst="rect">
            <a:avLst/>
          </a:prstGeom>
        </p:spPr>
        <p:txBody>
          <a:bodyPr lIns="0" tIns="0" rIns="0" bIns="0" rtlCol="0" anchor="t">
            <a:spAutoFit/>
          </a:bodyPr>
          <a:lstStyle/>
          <a:p>
            <a:pPr algn="ctr">
              <a:lnSpc>
                <a:spcPts val="3640"/>
              </a:lnSpc>
            </a:pPr>
            <a:r>
              <a:rPr lang="en-US" sz="2800" spc="280">
                <a:solidFill>
                  <a:srgbClr val="F2FAFF"/>
                </a:solidFill>
                <a:latin typeface="Roboto Condensed"/>
              </a:rPr>
              <a:t>AN EXAMPLE</a:t>
            </a:r>
          </a:p>
        </p:txBody>
      </p:sp>
      <p:grpSp>
        <p:nvGrpSpPr>
          <p:cNvPr id="6" name="Group 6"/>
          <p:cNvGrpSpPr/>
          <p:nvPr/>
        </p:nvGrpSpPr>
        <p:grpSpPr>
          <a:xfrm>
            <a:off x="-1661056" y="-518056"/>
            <a:ext cx="10805056" cy="10805056"/>
            <a:chOff x="0" y="0"/>
            <a:chExt cx="1913890" cy="1913890"/>
          </a:xfrm>
        </p:grpSpPr>
        <p:sp>
          <p:nvSpPr>
            <p:cNvPr id="7" name="Freeform 7"/>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FFFFFF"/>
            </a:solidFill>
          </p:spPr>
        </p:sp>
      </p:grpSp>
      <p:pic>
        <p:nvPicPr>
          <p:cNvPr id="8" name="Picture 8"/>
          <p:cNvPicPr>
            <a:picLocks noChangeAspect="1"/>
          </p:cNvPicPr>
          <p:nvPr/>
        </p:nvPicPr>
        <p:blipFill>
          <a:blip r:embed="rId4"/>
          <a:srcRect/>
          <a:stretch>
            <a:fillRect/>
          </a:stretch>
        </p:blipFill>
        <p:spPr>
          <a:xfrm>
            <a:off x="1028700" y="2992577"/>
            <a:ext cx="7497771" cy="4301846"/>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264</TotalTime>
  <Words>1511</Words>
  <Application>Microsoft Macintosh PowerPoint</Application>
  <PresentationFormat>Custom</PresentationFormat>
  <Paragraphs>172</Paragraphs>
  <Slides>22</Slides>
  <Notes>12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22</vt:i4>
      </vt:variant>
    </vt:vector>
  </HeadingPairs>
  <TitlesOfParts>
    <vt:vector size="30" baseType="lpstr">
      <vt:lpstr>Calibri</vt:lpstr>
      <vt:lpstr>Roboto Condensed</vt:lpstr>
      <vt:lpstr>Roboto</vt:lpstr>
      <vt:lpstr>Arial</vt:lpstr>
      <vt:lpstr>Roboto Italics</vt:lpstr>
      <vt:lpstr>Roboto Bold</vt:lpstr>
      <vt:lpstr>Roboto Condensed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8 - Experiments</dc:title>
  <cp:lastModifiedBy>Burrel Vann</cp:lastModifiedBy>
  <cp:revision>4</cp:revision>
  <dcterms:created xsi:type="dcterms:W3CDTF">2006-08-16T00:00:00Z</dcterms:created>
  <dcterms:modified xsi:type="dcterms:W3CDTF">2020-09-16T04:31:16Z</dcterms:modified>
  <dc:identifier>DAEHy9uAwOw</dc:identifier>
</cp:coreProperties>
</file>